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86"/>
  </p:notesMasterIdLst>
  <p:handoutMasterIdLst>
    <p:handoutMasterId r:id="rId87"/>
  </p:handoutMasterIdLst>
  <p:sldIdLst>
    <p:sldId id="256" r:id="rId2"/>
    <p:sldId id="351" r:id="rId3"/>
    <p:sldId id="335" r:id="rId4"/>
    <p:sldId id="325" r:id="rId5"/>
    <p:sldId id="326" r:id="rId6"/>
    <p:sldId id="343" r:id="rId7"/>
    <p:sldId id="314" r:id="rId8"/>
    <p:sldId id="336" r:id="rId9"/>
    <p:sldId id="342" r:id="rId10"/>
    <p:sldId id="350" r:id="rId11"/>
    <p:sldId id="344" r:id="rId12"/>
    <p:sldId id="349" r:id="rId13"/>
    <p:sldId id="306" r:id="rId14"/>
    <p:sldId id="309" r:id="rId15"/>
    <p:sldId id="308" r:id="rId16"/>
    <p:sldId id="317" r:id="rId17"/>
    <p:sldId id="315" r:id="rId18"/>
    <p:sldId id="316" r:id="rId19"/>
    <p:sldId id="337" r:id="rId20"/>
    <p:sldId id="341" r:id="rId21"/>
    <p:sldId id="339" r:id="rId22"/>
    <p:sldId id="307" r:id="rId23"/>
    <p:sldId id="323" r:id="rId24"/>
    <p:sldId id="303" r:id="rId25"/>
    <p:sldId id="304" r:id="rId26"/>
    <p:sldId id="299" r:id="rId27"/>
    <p:sldId id="311" r:id="rId28"/>
    <p:sldId id="312" r:id="rId29"/>
    <p:sldId id="313" r:id="rId30"/>
    <p:sldId id="327" r:id="rId31"/>
    <p:sldId id="328" r:id="rId32"/>
    <p:sldId id="345" r:id="rId33"/>
    <p:sldId id="300" r:id="rId34"/>
    <p:sldId id="301" r:id="rId35"/>
    <p:sldId id="302" r:id="rId36"/>
    <p:sldId id="320" r:id="rId37"/>
    <p:sldId id="322" r:id="rId38"/>
    <p:sldId id="330" r:id="rId39"/>
    <p:sldId id="257" r:id="rId40"/>
    <p:sldId id="333" r:id="rId41"/>
    <p:sldId id="258" r:id="rId42"/>
    <p:sldId id="259" r:id="rId43"/>
    <p:sldId id="260" r:id="rId44"/>
    <p:sldId id="261" r:id="rId45"/>
    <p:sldId id="331" r:id="rId46"/>
    <p:sldId id="332" r:id="rId47"/>
    <p:sldId id="262" r:id="rId48"/>
    <p:sldId id="271" r:id="rId49"/>
    <p:sldId id="266" r:id="rId50"/>
    <p:sldId id="265" r:id="rId51"/>
    <p:sldId id="268" r:id="rId52"/>
    <p:sldId id="267" r:id="rId53"/>
    <p:sldId id="280" r:id="rId54"/>
    <p:sldId id="272" r:id="rId55"/>
    <p:sldId id="273" r:id="rId56"/>
    <p:sldId id="274" r:id="rId57"/>
    <p:sldId id="269" r:id="rId58"/>
    <p:sldId id="270" r:id="rId59"/>
    <p:sldId id="277" r:id="rId60"/>
    <p:sldId id="324" r:id="rId61"/>
    <p:sldId id="278" r:id="rId62"/>
    <p:sldId id="279" r:id="rId63"/>
    <p:sldId id="289" r:id="rId64"/>
    <p:sldId id="281" r:id="rId65"/>
    <p:sldId id="282" r:id="rId66"/>
    <p:sldId id="283" r:id="rId67"/>
    <p:sldId id="285" r:id="rId68"/>
    <p:sldId id="290" r:id="rId69"/>
    <p:sldId id="291" r:id="rId70"/>
    <p:sldId id="292" r:id="rId71"/>
    <p:sldId id="296" r:id="rId72"/>
    <p:sldId id="293" r:id="rId73"/>
    <p:sldId id="294" r:id="rId74"/>
    <p:sldId id="295" r:id="rId75"/>
    <p:sldId id="284" r:id="rId76"/>
    <p:sldId id="287" r:id="rId77"/>
    <p:sldId id="288" r:id="rId78"/>
    <p:sldId id="298" r:id="rId79"/>
    <p:sldId id="264" r:id="rId80"/>
    <p:sldId id="318" r:id="rId81"/>
    <p:sldId id="319" r:id="rId82"/>
    <p:sldId id="346" r:id="rId83"/>
    <p:sldId id="347" r:id="rId84"/>
    <p:sldId id="329" r:id="rId85"/>
  </p:sldIdLst>
  <p:sldSz cx="9144000" cy="6858000" type="screen4x3"/>
  <p:notesSz cx="6761163"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3" d="100"/>
          <a:sy n="73" d="100"/>
        </p:scale>
        <p:origin x="12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ru-RU"/>
          </a:p>
        </p:txBody>
      </p:sp>
      <p:sp>
        <p:nvSpPr>
          <p:cNvPr id="3" name="Kuupäeva kohatäide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endParaRPr lang="ru-RU"/>
          </a:p>
        </p:txBody>
      </p:sp>
      <p:sp>
        <p:nvSpPr>
          <p:cNvPr id="4" name="Jaluse kohatäide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ru-RU"/>
          </a:p>
        </p:txBody>
      </p:sp>
      <p:sp>
        <p:nvSpPr>
          <p:cNvPr id="5" name="Slaidinumbri kohatäide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0BE19918-7F8E-411E-80FF-77AAE4E44168}" type="slidenum">
              <a:rPr lang="ru-RU" smtClean="0"/>
              <a:t>‹#›</a:t>
            </a:fld>
            <a:endParaRPr lang="ru-RU"/>
          </a:p>
        </p:txBody>
      </p:sp>
    </p:spTree>
    <p:extLst>
      <p:ext uri="{BB962C8B-B14F-4D97-AF65-F5344CB8AC3E}">
        <p14:creationId xmlns:p14="http://schemas.microsoft.com/office/powerpoint/2010/main" val="410332969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ru-RU"/>
          </a:p>
        </p:txBody>
      </p:sp>
      <p:sp>
        <p:nvSpPr>
          <p:cNvPr id="3" name="Kuupäeva kohatäide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endParaRPr lang="ru-RU"/>
          </a:p>
        </p:txBody>
      </p:sp>
      <p:sp>
        <p:nvSpPr>
          <p:cNvPr id="4" name="Slaidi pildi kohatäide 3"/>
          <p:cNvSpPr>
            <a:spLocks noGrp="1" noRot="1" noChangeAspect="1"/>
          </p:cNvSpPr>
          <p:nvPr>
            <p:ph type="sldImg" idx="2"/>
          </p:nvPr>
        </p:nvSpPr>
        <p:spPr>
          <a:xfrm>
            <a:off x="1144588" y="1243013"/>
            <a:ext cx="4471987" cy="3355975"/>
          </a:xfrm>
          <a:prstGeom prst="rect">
            <a:avLst/>
          </a:prstGeom>
          <a:noFill/>
          <a:ln w="12700">
            <a:solidFill>
              <a:prstClr val="black"/>
            </a:solidFill>
          </a:ln>
        </p:spPr>
        <p:txBody>
          <a:bodyPr vert="horz" lIns="91440" tIns="45720" rIns="91440" bIns="45720" rtlCol="0" anchor="ctr"/>
          <a:lstStyle/>
          <a:p>
            <a:endParaRPr lang="ru-RU"/>
          </a:p>
        </p:txBody>
      </p:sp>
      <p:sp>
        <p:nvSpPr>
          <p:cNvPr id="5" name="Märkmete kohatäide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ru-RU"/>
          </a:p>
        </p:txBody>
      </p:sp>
      <p:sp>
        <p:nvSpPr>
          <p:cNvPr id="6" name="Jaluse kohatäide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ru-RU"/>
          </a:p>
        </p:txBody>
      </p:sp>
      <p:sp>
        <p:nvSpPr>
          <p:cNvPr id="7" name="Slaidinumbri kohatäide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9E019BFA-DEA3-4D3F-89A5-D38C3D5724E5}" type="slidenum">
              <a:rPr lang="ru-RU" smtClean="0"/>
              <a:t>‹#›</a:t>
            </a:fld>
            <a:endParaRPr lang="ru-RU"/>
          </a:p>
        </p:txBody>
      </p:sp>
    </p:spTree>
    <p:extLst>
      <p:ext uri="{BB962C8B-B14F-4D97-AF65-F5344CB8AC3E}">
        <p14:creationId xmlns:p14="http://schemas.microsoft.com/office/powerpoint/2010/main" val="265371881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t-EE" smtClean="0"/>
              <a:t>Muutke pealkirja laadi</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smtClean="0"/>
              <a:t>Klõpsake juhtslaidi alapealkirja laadi redigeerimiseks</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r>
              <a:rPr lang="et-EE" smtClean="0"/>
              <a:t>Revisjon OÜ  </a:t>
            </a:r>
            <a:endParaRPr lang="ru-RU"/>
          </a:p>
        </p:txBody>
      </p:sp>
      <p:sp>
        <p:nvSpPr>
          <p:cNvPr id="6" name="Slide Number Placeholder 5"/>
          <p:cNvSpPr>
            <a:spLocks noGrp="1"/>
          </p:cNvSpPr>
          <p:nvPr>
            <p:ph type="sldNum" sz="quarter" idx="12"/>
          </p:nvPr>
        </p:nvSpPr>
        <p:spPr/>
        <p:txBody>
          <a:bodyPr/>
          <a:lstStyle/>
          <a:p>
            <a:fld id="{E3A9377C-8AF3-49D0-9C2E-B1B7F87CD70B}" type="slidenum">
              <a:rPr lang="ru-RU" smtClean="0"/>
              <a:t>‹#›</a:t>
            </a:fld>
            <a:endParaRPr lang="ru-RU"/>
          </a:p>
        </p:txBody>
      </p:sp>
    </p:spTree>
    <p:extLst>
      <p:ext uri="{BB962C8B-B14F-4D97-AF65-F5344CB8AC3E}">
        <p14:creationId xmlns:p14="http://schemas.microsoft.com/office/powerpoint/2010/main" val="400993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Vertical Text Placeholder 2"/>
          <p:cNvSpPr>
            <a:spLocks noGrp="1"/>
          </p:cNvSpPr>
          <p:nvPr>
            <p:ph type="body" orient="vert" idx="1"/>
          </p:nvPr>
        </p:nvSpPr>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r>
              <a:rPr lang="et-EE" smtClean="0"/>
              <a:t>Revisjon OÜ  </a:t>
            </a:r>
            <a:endParaRPr lang="ru-RU"/>
          </a:p>
        </p:txBody>
      </p:sp>
      <p:sp>
        <p:nvSpPr>
          <p:cNvPr id="6" name="Slide Number Placeholder 5"/>
          <p:cNvSpPr>
            <a:spLocks noGrp="1"/>
          </p:cNvSpPr>
          <p:nvPr>
            <p:ph type="sldNum" sz="quarter" idx="12"/>
          </p:nvPr>
        </p:nvSpPr>
        <p:spPr/>
        <p:txBody>
          <a:bodyPr/>
          <a:lstStyle/>
          <a:p>
            <a:fld id="{E3A9377C-8AF3-49D0-9C2E-B1B7F87CD70B}" type="slidenum">
              <a:rPr lang="ru-RU" smtClean="0"/>
              <a:t>‹#›</a:t>
            </a:fld>
            <a:endParaRPr lang="ru-RU"/>
          </a:p>
        </p:txBody>
      </p:sp>
    </p:spTree>
    <p:extLst>
      <p:ext uri="{BB962C8B-B14F-4D97-AF65-F5344CB8AC3E}">
        <p14:creationId xmlns:p14="http://schemas.microsoft.com/office/powerpoint/2010/main" val="2211863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t-EE" smtClean="0"/>
              <a:t>Muutke pealkirja laadi</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r>
              <a:rPr lang="et-EE" smtClean="0"/>
              <a:t>Revisjon OÜ  </a:t>
            </a:r>
            <a:endParaRPr lang="ru-RU"/>
          </a:p>
        </p:txBody>
      </p:sp>
      <p:sp>
        <p:nvSpPr>
          <p:cNvPr id="6" name="Slide Number Placeholder 5"/>
          <p:cNvSpPr>
            <a:spLocks noGrp="1"/>
          </p:cNvSpPr>
          <p:nvPr>
            <p:ph type="sldNum" sz="quarter" idx="12"/>
          </p:nvPr>
        </p:nvSpPr>
        <p:spPr/>
        <p:txBody>
          <a:bodyPr/>
          <a:lstStyle/>
          <a:p>
            <a:fld id="{E3A9377C-8AF3-49D0-9C2E-B1B7F87CD70B}" type="slidenum">
              <a:rPr lang="ru-RU" smtClean="0"/>
              <a:t>‹#›</a:t>
            </a:fld>
            <a:endParaRPr lang="ru-RU"/>
          </a:p>
        </p:txBody>
      </p:sp>
    </p:spTree>
    <p:extLst>
      <p:ext uri="{BB962C8B-B14F-4D97-AF65-F5344CB8AC3E}">
        <p14:creationId xmlns:p14="http://schemas.microsoft.com/office/powerpoint/2010/main" val="1059189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Content Placeholder 2"/>
          <p:cNvSpPr>
            <a:spLocks noGrp="1"/>
          </p:cNvSpPr>
          <p:nvPr>
            <p:ph idx="1"/>
          </p:nvPr>
        </p:nvSpPr>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r>
              <a:rPr lang="et-EE" smtClean="0"/>
              <a:t>Revisjon OÜ  </a:t>
            </a:r>
            <a:endParaRPr lang="ru-RU"/>
          </a:p>
        </p:txBody>
      </p:sp>
      <p:sp>
        <p:nvSpPr>
          <p:cNvPr id="6" name="Slide Number Placeholder 5"/>
          <p:cNvSpPr>
            <a:spLocks noGrp="1"/>
          </p:cNvSpPr>
          <p:nvPr>
            <p:ph type="sldNum" sz="quarter" idx="12"/>
          </p:nvPr>
        </p:nvSpPr>
        <p:spPr/>
        <p:txBody>
          <a:bodyPr/>
          <a:lstStyle/>
          <a:p>
            <a:fld id="{E3A9377C-8AF3-49D0-9C2E-B1B7F87CD70B}" type="slidenum">
              <a:rPr lang="ru-RU" smtClean="0"/>
              <a:t>‹#›</a:t>
            </a:fld>
            <a:endParaRPr lang="ru-RU"/>
          </a:p>
        </p:txBody>
      </p:sp>
    </p:spTree>
    <p:extLst>
      <p:ext uri="{BB962C8B-B14F-4D97-AF65-F5344CB8AC3E}">
        <p14:creationId xmlns:p14="http://schemas.microsoft.com/office/powerpoint/2010/main" val="3481920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t-EE" smtClean="0"/>
              <a:t>Muutke pealkirja laadi</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smtClean="0"/>
              <a:t>Redigeeri juhtslaidi tekstilaade</a:t>
            </a:r>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r>
              <a:rPr lang="et-EE" smtClean="0"/>
              <a:t>Revisjon OÜ  </a:t>
            </a:r>
            <a:endParaRPr lang="ru-RU"/>
          </a:p>
        </p:txBody>
      </p:sp>
      <p:sp>
        <p:nvSpPr>
          <p:cNvPr id="6" name="Slide Number Placeholder 5"/>
          <p:cNvSpPr>
            <a:spLocks noGrp="1"/>
          </p:cNvSpPr>
          <p:nvPr>
            <p:ph type="sldNum" sz="quarter" idx="12"/>
          </p:nvPr>
        </p:nvSpPr>
        <p:spPr/>
        <p:txBody>
          <a:bodyPr/>
          <a:lstStyle/>
          <a:p>
            <a:fld id="{E3A9377C-8AF3-49D0-9C2E-B1B7F87CD70B}" type="slidenum">
              <a:rPr lang="ru-RU" smtClean="0"/>
              <a:t>‹#›</a:t>
            </a:fld>
            <a:endParaRPr lang="ru-RU"/>
          </a:p>
        </p:txBody>
      </p:sp>
    </p:spTree>
    <p:extLst>
      <p:ext uri="{BB962C8B-B14F-4D97-AF65-F5344CB8AC3E}">
        <p14:creationId xmlns:p14="http://schemas.microsoft.com/office/powerpoint/2010/main" val="2833895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Date Placeholder 4"/>
          <p:cNvSpPr>
            <a:spLocks noGrp="1"/>
          </p:cNvSpPr>
          <p:nvPr>
            <p:ph type="dt" sz="half" idx="10"/>
          </p:nvPr>
        </p:nvSpPr>
        <p:spPr/>
        <p:txBody>
          <a:bodyPr/>
          <a:lstStyle/>
          <a:p>
            <a:endParaRPr lang="ru-RU"/>
          </a:p>
        </p:txBody>
      </p:sp>
      <p:sp>
        <p:nvSpPr>
          <p:cNvPr id="6" name="Footer Placeholder 5"/>
          <p:cNvSpPr>
            <a:spLocks noGrp="1"/>
          </p:cNvSpPr>
          <p:nvPr>
            <p:ph type="ftr" sz="quarter" idx="11"/>
          </p:nvPr>
        </p:nvSpPr>
        <p:spPr/>
        <p:txBody>
          <a:bodyPr/>
          <a:lstStyle/>
          <a:p>
            <a:r>
              <a:rPr lang="et-EE" smtClean="0"/>
              <a:t>Revisjon OÜ  </a:t>
            </a:r>
            <a:endParaRPr lang="ru-RU"/>
          </a:p>
        </p:txBody>
      </p:sp>
      <p:sp>
        <p:nvSpPr>
          <p:cNvPr id="7" name="Slide Number Placeholder 6"/>
          <p:cNvSpPr>
            <a:spLocks noGrp="1"/>
          </p:cNvSpPr>
          <p:nvPr>
            <p:ph type="sldNum" sz="quarter" idx="12"/>
          </p:nvPr>
        </p:nvSpPr>
        <p:spPr/>
        <p:txBody>
          <a:bodyPr/>
          <a:lstStyle/>
          <a:p>
            <a:fld id="{E3A9377C-8AF3-49D0-9C2E-B1B7F87CD70B}" type="slidenum">
              <a:rPr lang="ru-RU" smtClean="0"/>
              <a:t>‹#›</a:t>
            </a:fld>
            <a:endParaRPr lang="ru-RU"/>
          </a:p>
        </p:txBody>
      </p:sp>
    </p:spTree>
    <p:extLst>
      <p:ext uri="{BB962C8B-B14F-4D97-AF65-F5344CB8AC3E}">
        <p14:creationId xmlns:p14="http://schemas.microsoft.com/office/powerpoint/2010/main" val="1286309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t-EE" smtClean="0"/>
              <a:t>Muutke pealkirja laadi</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4" name="Content Placeholder 3"/>
          <p:cNvSpPr>
            <a:spLocks noGrp="1"/>
          </p:cNvSpPr>
          <p:nvPr>
            <p:ph sz="half" idx="2"/>
          </p:nvPr>
        </p:nvSpPr>
        <p:spPr>
          <a:xfrm>
            <a:off x="629842" y="2505075"/>
            <a:ext cx="3868340" cy="368458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6" name="Content Placeholder 5"/>
          <p:cNvSpPr>
            <a:spLocks noGrp="1"/>
          </p:cNvSpPr>
          <p:nvPr>
            <p:ph sz="quarter" idx="4"/>
          </p:nvPr>
        </p:nvSpPr>
        <p:spPr>
          <a:xfrm>
            <a:off x="4629150" y="2505075"/>
            <a:ext cx="3887391" cy="368458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7" name="Date Placeholder 6"/>
          <p:cNvSpPr>
            <a:spLocks noGrp="1"/>
          </p:cNvSpPr>
          <p:nvPr>
            <p:ph type="dt" sz="half" idx="10"/>
          </p:nvPr>
        </p:nvSpPr>
        <p:spPr/>
        <p:txBody>
          <a:bodyPr/>
          <a:lstStyle/>
          <a:p>
            <a:endParaRPr lang="ru-RU"/>
          </a:p>
        </p:txBody>
      </p:sp>
      <p:sp>
        <p:nvSpPr>
          <p:cNvPr id="8" name="Footer Placeholder 7"/>
          <p:cNvSpPr>
            <a:spLocks noGrp="1"/>
          </p:cNvSpPr>
          <p:nvPr>
            <p:ph type="ftr" sz="quarter" idx="11"/>
          </p:nvPr>
        </p:nvSpPr>
        <p:spPr/>
        <p:txBody>
          <a:bodyPr/>
          <a:lstStyle/>
          <a:p>
            <a:r>
              <a:rPr lang="et-EE" smtClean="0"/>
              <a:t>Revisjon OÜ  </a:t>
            </a:r>
            <a:endParaRPr lang="ru-RU"/>
          </a:p>
        </p:txBody>
      </p:sp>
      <p:sp>
        <p:nvSpPr>
          <p:cNvPr id="9" name="Slide Number Placeholder 8"/>
          <p:cNvSpPr>
            <a:spLocks noGrp="1"/>
          </p:cNvSpPr>
          <p:nvPr>
            <p:ph type="sldNum" sz="quarter" idx="12"/>
          </p:nvPr>
        </p:nvSpPr>
        <p:spPr/>
        <p:txBody>
          <a:bodyPr/>
          <a:lstStyle/>
          <a:p>
            <a:fld id="{E3A9377C-8AF3-49D0-9C2E-B1B7F87CD70B}" type="slidenum">
              <a:rPr lang="ru-RU" smtClean="0"/>
              <a:t>‹#›</a:t>
            </a:fld>
            <a:endParaRPr lang="ru-RU"/>
          </a:p>
        </p:txBody>
      </p:sp>
    </p:spTree>
    <p:extLst>
      <p:ext uri="{BB962C8B-B14F-4D97-AF65-F5344CB8AC3E}">
        <p14:creationId xmlns:p14="http://schemas.microsoft.com/office/powerpoint/2010/main" val="1092044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Date Placeholder 2"/>
          <p:cNvSpPr>
            <a:spLocks noGrp="1"/>
          </p:cNvSpPr>
          <p:nvPr>
            <p:ph type="dt" sz="half" idx="10"/>
          </p:nvPr>
        </p:nvSpPr>
        <p:spPr/>
        <p:txBody>
          <a:bodyPr/>
          <a:lstStyle/>
          <a:p>
            <a:endParaRPr lang="ru-RU"/>
          </a:p>
        </p:txBody>
      </p:sp>
      <p:sp>
        <p:nvSpPr>
          <p:cNvPr id="4" name="Footer Placeholder 3"/>
          <p:cNvSpPr>
            <a:spLocks noGrp="1"/>
          </p:cNvSpPr>
          <p:nvPr>
            <p:ph type="ftr" sz="quarter" idx="11"/>
          </p:nvPr>
        </p:nvSpPr>
        <p:spPr/>
        <p:txBody>
          <a:bodyPr/>
          <a:lstStyle/>
          <a:p>
            <a:r>
              <a:rPr lang="et-EE" smtClean="0"/>
              <a:t>Revisjon OÜ  </a:t>
            </a:r>
            <a:endParaRPr lang="ru-RU"/>
          </a:p>
        </p:txBody>
      </p:sp>
      <p:sp>
        <p:nvSpPr>
          <p:cNvPr id="5" name="Slide Number Placeholder 4"/>
          <p:cNvSpPr>
            <a:spLocks noGrp="1"/>
          </p:cNvSpPr>
          <p:nvPr>
            <p:ph type="sldNum" sz="quarter" idx="12"/>
          </p:nvPr>
        </p:nvSpPr>
        <p:spPr/>
        <p:txBody>
          <a:bodyPr/>
          <a:lstStyle/>
          <a:p>
            <a:fld id="{E3A9377C-8AF3-49D0-9C2E-B1B7F87CD70B}" type="slidenum">
              <a:rPr lang="ru-RU" smtClean="0"/>
              <a:t>‹#›</a:t>
            </a:fld>
            <a:endParaRPr lang="ru-RU"/>
          </a:p>
        </p:txBody>
      </p:sp>
    </p:spTree>
    <p:extLst>
      <p:ext uri="{BB962C8B-B14F-4D97-AF65-F5344CB8AC3E}">
        <p14:creationId xmlns:p14="http://schemas.microsoft.com/office/powerpoint/2010/main" val="2572345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ru-RU"/>
          </a:p>
        </p:txBody>
      </p:sp>
      <p:sp>
        <p:nvSpPr>
          <p:cNvPr id="3" name="Footer Placeholder 2"/>
          <p:cNvSpPr>
            <a:spLocks noGrp="1"/>
          </p:cNvSpPr>
          <p:nvPr>
            <p:ph type="ftr" sz="quarter" idx="11"/>
          </p:nvPr>
        </p:nvSpPr>
        <p:spPr/>
        <p:txBody>
          <a:bodyPr/>
          <a:lstStyle/>
          <a:p>
            <a:r>
              <a:rPr lang="et-EE" smtClean="0"/>
              <a:t>Revisjon OÜ  </a:t>
            </a:r>
            <a:endParaRPr lang="ru-RU"/>
          </a:p>
        </p:txBody>
      </p:sp>
      <p:sp>
        <p:nvSpPr>
          <p:cNvPr id="4" name="Slide Number Placeholder 3"/>
          <p:cNvSpPr>
            <a:spLocks noGrp="1"/>
          </p:cNvSpPr>
          <p:nvPr>
            <p:ph type="sldNum" sz="quarter" idx="12"/>
          </p:nvPr>
        </p:nvSpPr>
        <p:spPr/>
        <p:txBody>
          <a:bodyPr/>
          <a:lstStyle/>
          <a:p>
            <a:fld id="{E3A9377C-8AF3-49D0-9C2E-B1B7F87CD70B}" type="slidenum">
              <a:rPr lang="ru-RU" smtClean="0"/>
              <a:t>‹#›</a:t>
            </a:fld>
            <a:endParaRPr lang="ru-RU"/>
          </a:p>
        </p:txBody>
      </p:sp>
    </p:spTree>
    <p:extLst>
      <p:ext uri="{BB962C8B-B14F-4D97-AF65-F5344CB8AC3E}">
        <p14:creationId xmlns:p14="http://schemas.microsoft.com/office/powerpoint/2010/main" val="1662204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t-EE" smtClean="0"/>
              <a:t>Muutke pealkirja laadi</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Redigeeri juhtslaidi tekstilaade</a:t>
            </a:r>
          </a:p>
        </p:txBody>
      </p:sp>
      <p:sp>
        <p:nvSpPr>
          <p:cNvPr id="5" name="Date Placeholder 4"/>
          <p:cNvSpPr>
            <a:spLocks noGrp="1"/>
          </p:cNvSpPr>
          <p:nvPr>
            <p:ph type="dt" sz="half" idx="10"/>
          </p:nvPr>
        </p:nvSpPr>
        <p:spPr/>
        <p:txBody>
          <a:bodyPr/>
          <a:lstStyle/>
          <a:p>
            <a:endParaRPr lang="ru-RU"/>
          </a:p>
        </p:txBody>
      </p:sp>
      <p:sp>
        <p:nvSpPr>
          <p:cNvPr id="6" name="Footer Placeholder 5"/>
          <p:cNvSpPr>
            <a:spLocks noGrp="1"/>
          </p:cNvSpPr>
          <p:nvPr>
            <p:ph type="ftr" sz="quarter" idx="11"/>
          </p:nvPr>
        </p:nvSpPr>
        <p:spPr/>
        <p:txBody>
          <a:bodyPr/>
          <a:lstStyle/>
          <a:p>
            <a:r>
              <a:rPr lang="et-EE" smtClean="0"/>
              <a:t>Revisjon OÜ  </a:t>
            </a:r>
            <a:endParaRPr lang="ru-RU"/>
          </a:p>
        </p:txBody>
      </p:sp>
      <p:sp>
        <p:nvSpPr>
          <p:cNvPr id="7" name="Slide Number Placeholder 6"/>
          <p:cNvSpPr>
            <a:spLocks noGrp="1"/>
          </p:cNvSpPr>
          <p:nvPr>
            <p:ph type="sldNum" sz="quarter" idx="12"/>
          </p:nvPr>
        </p:nvSpPr>
        <p:spPr/>
        <p:txBody>
          <a:bodyPr/>
          <a:lstStyle/>
          <a:p>
            <a:fld id="{E3A9377C-8AF3-49D0-9C2E-B1B7F87CD70B}" type="slidenum">
              <a:rPr lang="ru-RU" smtClean="0"/>
              <a:t>‹#›</a:t>
            </a:fld>
            <a:endParaRPr lang="ru-RU"/>
          </a:p>
        </p:txBody>
      </p:sp>
    </p:spTree>
    <p:extLst>
      <p:ext uri="{BB962C8B-B14F-4D97-AF65-F5344CB8AC3E}">
        <p14:creationId xmlns:p14="http://schemas.microsoft.com/office/powerpoint/2010/main" val="1500164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t-EE" smtClean="0"/>
              <a:t>Muutke pealkirja laadi</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t-EE" smtClean="0"/>
              <a:t>Pildi lisamiseks klõpsake ikooni</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Redigeeri juhtslaidi tekstilaade</a:t>
            </a:r>
          </a:p>
        </p:txBody>
      </p:sp>
      <p:sp>
        <p:nvSpPr>
          <p:cNvPr id="5" name="Date Placeholder 4"/>
          <p:cNvSpPr>
            <a:spLocks noGrp="1"/>
          </p:cNvSpPr>
          <p:nvPr>
            <p:ph type="dt" sz="half" idx="10"/>
          </p:nvPr>
        </p:nvSpPr>
        <p:spPr/>
        <p:txBody>
          <a:bodyPr/>
          <a:lstStyle/>
          <a:p>
            <a:endParaRPr lang="ru-RU"/>
          </a:p>
        </p:txBody>
      </p:sp>
      <p:sp>
        <p:nvSpPr>
          <p:cNvPr id="6" name="Footer Placeholder 5"/>
          <p:cNvSpPr>
            <a:spLocks noGrp="1"/>
          </p:cNvSpPr>
          <p:nvPr>
            <p:ph type="ftr" sz="quarter" idx="11"/>
          </p:nvPr>
        </p:nvSpPr>
        <p:spPr/>
        <p:txBody>
          <a:bodyPr/>
          <a:lstStyle/>
          <a:p>
            <a:r>
              <a:rPr lang="et-EE" smtClean="0"/>
              <a:t>Revisjon OÜ  </a:t>
            </a:r>
            <a:endParaRPr lang="ru-RU"/>
          </a:p>
        </p:txBody>
      </p:sp>
      <p:sp>
        <p:nvSpPr>
          <p:cNvPr id="7" name="Slide Number Placeholder 6"/>
          <p:cNvSpPr>
            <a:spLocks noGrp="1"/>
          </p:cNvSpPr>
          <p:nvPr>
            <p:ph type="sldNum" sz="quarter" idx="12"/>
          </p:nvPr>
        </p:nvSpPr>
        <p:spPr/>
        <p:txBody>
          <a:bodyPr/>
          <a:lstStyle/>
          <a:p>
            <a:fld id="{E3A9377C-8AF3-49D0-9C2E-B1B7F87CD70B}" type="slidenum">
              <a:rPr lang="ru-RU" smtClean="0"/>
              <a:t>‹#›</a:t>
            </a:fld>
            <a:endParaRPr lang="ru-RU"/>
          </a:p>
        </p:txBody>
      </p:sp>
    </p:spTree>
    <p:extLst>
      <p:ext uri="{BB962C8B-B14F-4D97-AF65-F5344CB8AC3E}">
        <p14:creationId xmlns:p14="http://schemas.microsoft.com/office/powerpoint/2010/main" val="2510065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t-EE" smtClean="0"/>
              <a:t>Muutke pealkirja laadi</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t-EE" smtClean="0"/>
              <a:t>Revisjon OÜ  </a:t>
            </a:r>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9377C-8AF3-49D0-9C2E-B1B7F87CD70B}" type="slidenum">
              <a:rPr lang="ru-RU" smtClean="0"/>
              <a:t>‹#›</a:t>
            </a:fld>
            <a:endParaRPr lang="ru-RU"/>
          </a:p>
        </p:txBody>
      </p:sp>
    </p:spTree>
    <p:extLst>
      <p:ext uri="{BB962C8B-B14F-4D97-AF65-F5344CB8AC3E}">
        <p14:creationId xmlns:p14="http://schemas.microsoft.com/office/powerpoint/2010/main" val="199596836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p:txBody>
          <a:bodyPr>
            <a:normAutofit/>
          </a:bodyPr>
          <a:lstStyle/>
          <a:p>
            <a:r>
              <a:rPr lang="et-EE" sz="2800" b="1" dirty="0">
                <a:latin typeface="Arial" panose="020B0604020202020204" pitchFamily="34" charset="0"/>
                <a:cs typeface="Arial" panose="020B0604020202020204" pitchFamily="34" charset="0"/>
              </a:rPr>
              <a:t>Korteriühistud pärast korteriomandi- ja korteriühistuseaduse kehtima hakkamist</a:t>
            </a:r>
            <a:r>
              <a:rPr lang="ru-RU" sz="2800" dirty="0">
                <a:latin typeface="Arial" panose="020B0604020202020204" pitchFamily="34" charset="0"/>
                <a:cs typeface="Arial" panose="020B0604020202020204" pitchFamily="34" charset="0"/>
              </a:rPr>
              <a:t/>
            </a:r>
            <a:br>
              <a:rPr lang="ru-RU" sz="2800" dirty="0">
                <a:latin typeface="Arial" panose="020B0604020202020204" pitchFamily="34" charset="0"/>
                <a:cs typeface="Arial" panose="020B0604020202020204" pitchFamily="34" charset="0"/>
              </a:rPr>
            </a:br>
            <a:r>
              <a:rPr lang="et-EE" sz="2800" dirty="0">
                <a:latin typeface="Arial" panose="020B0604020202020204" pitchFamily="34" charset="0"/>
                <a:cs typeface="Arial" panose="020B0604020202020204" pitchFamily="34" charset="0"/>
              </a:rPr>
              <a:t> </a:t>
            </a:r>
            <a:r>
              <a:rPr lang="ru-RU" sz="2800" dirty="0">
                <a:latin typeface="Arial" panose="020B0604020202020204" pitchFamily="34" charset="0"/>
                <a:cs typeface="Arial" panose="020B0604020202020204" pitchFamily="34" charset="0"/>
              </a:rPr>
              <a:t/>
            </a:r>
            <a:br>
              <a:rPr lang="ru-RU" sz="2800" dirty="0">
                <a:latin typeface="Arial" panose="020B0604020202020204" pitchFamily="34" charset="0"/>
                <a:cs typeface="Arial" panose="020B0604020202020204" pitchFamily="34" charset="0"/>
              </a:rPr>
            </a:br>
            <a:endParaRPr lang="ru-RU" sz="2800" dirty="0">
              <a:latin typeface="Arial" panose="020B0604020202020204" pitchFamily="34" charset="0"/>
              <a:cs typeface="Arial" panose="020B0604020202020204" pitchFamily="34" charset="0"/>
            </a:endParaRPr>
          </a:p>
        </p:txBody>
      </p:sp>
      <p:sp>
        <p:nvSpPr>
          <p:cNvPr id="3" name="Alapealkiri 2"/>
          <p:cNvSpPr>
            <a:spLocks noGrp="1"/>
          </p:cNvSpPr>
          <p:nvPr>
            <p:ph type="subTitle" idx="1"/>
          </p:nvPr>
        </p:nvSpPr>
        <p:spPr>
          <a:xfrm>
            <a:off x="1038578" y="3602037"/>
            <a:ext cx="6962422" cy="2584273"/>
          </a:xfrm>
        </p:spPr>
        <p:txBody>
          <a:bodyPr>
            <a:normAutofit fontScale="92500" lnSpcReduction="20000"/>
          </a:bodyPr>
          <a:lstStyle/>
          <a:p>
            <a:endParaRPr lang="et-EE" b="1" dirty="0" smtClean="0">
              <a:latin typeface="Arial" panose="020B0604020202020204" pitchFamily="34" charset="0"/>
              <a:cs typeface="Arial" panose="020B0604020202020204" pitchFamily="34" charset="0"/>
            </a:endParaRPr>
          </a:p>
          <a:p>
            <a:endParaRPr lang="et-EE" dirty="0" smtClean="0">
              <a:latin typeface="Arial" panose="020B0604020202020204" pitchFamily="34" charset="0"/>
              <a:cs typeface="Arial" panose="020B0604020202020204" pitchFamily="34" charset="0"/>
            </a:endParaRPr>
          </a:p>
          <a:p>
            <a:endParaRPr lang="et-EE" dirty="0">
              <a:latin typeface="Arial" panose="020B0604020202020204" pitchFamily="34" charset="0"/>
              <a:cs typeface="Arial" panose="020B0604020202020204" pitchFamily="34" charset="0"/>
            </a:endParaRPr>
          </a:p>
          <a:p>
            <a:endParaRPr lang="et-EE" dirty="0" smtClean="0">
              <a:latin typeface="Arial" panose="020B0604020202020204" pitchFamily="34" charset="0"/>
              <a:cs typeface="Arial" panose="020B0604020202020204" pitchFamily="34" charset="0"/>
            </a:endParaRPr>
          </a:p>
          <a:p>
            <a:r>
              <a:rPr lang="et-EE" dirty="0">
                <a:latin typeface="Arial" panose="020B0604020202020204" pitchFamily="34" charset="0"/>
                <a:cs typeface="Arial" panose="020B0604020202020204" pitchFamily="34" charset="0"/>
              </a:rPr>
              <a:t> </a:t>
            </a:r>
            <a:r>
              <a:rPr lang="et-EE" dirty="0" smtClean="0">
                <a:latin typeface="Arial" panose="020B0604020202020204" pitchFamily="34" charset="0"/>
                <a:cs typeface="Arial" panose="020B0604020202020204" pitchFamily="34" charset="0"/>
              </a:rPr>
              <a:t>                                                                         </a:t>
            </a:r>
            <a:r>
              <a:rPr lang="et-EE" b="1" dirty="0" smtClean="0">
                <a:latin typeface="Arial" panose="020B0604020202020204" pitchFamily="34" charset="0"/>
                <a:cs typeface="Arial" panose="020B0604020202020204" pitchFamily="34" charset="0"/>
              </a:rPr>
              <a:t>Revisjon OÜ</a:t>
            </a:r>
          </a:p>
          <a:p>
            <a:r>
              <a:rPr lang="et-EE" dirty="0">
                <a:latin typeface="Arial" panose="020B0604020202020204" pitchFamily="34" charset="0"/>
                <a:cs typeface="Arial" panose="020B0604020202020204" pitchFamily="34" charset="0"/>
              </a:rPr>
              <a:t> </a:t>
            </a:r>
            <a:r>
              <a:rPr lang="et-EE" dirty="0" smtClean="0">
                <a:latin typeface="Arial" panose="020B0604020202020204" pitchFamily="34" charset="0"/>
                <a:cs typeface="Arial" panose="020B0604020202020204" pitchFamily="34" charset="0"/>
              </a:rPr>
              <a:t>                                                                          </a:t>
            </a:r>
            <a:endParaRPr lang="ru-RU" dirty="0"/>
          </a:p>
        </p:txBody>
      </p:sp>
    </p:spTree>
    <p:extLst>
      <p:ext uri="{BB962C8B-B14F-4D97-AF65-F5344CB8AC3E}">
        <p14:creationId xmlns:p14="http://schemas.microsoft.com/office/powerpoint/2010/main" val="40101512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700" cy="1325563"/>
          </a:xfrm>
        </p:spPr>
        <p:txBody>
          <a:bodyPr>
            <a:normAutofit/>
          </a:bodyPr>
          <a:lstStyle/>
          <a:p>
            <a:pPr marL="342900" indent="-342900">
              <a:buFont typeface="Wingdings" panose="05000000000000000000" pitchFamily="2" charset="2"/>
              <a:buChar char="§"/>
            </a:pPr>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 20 Korteriomanike üldkoosolek</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628650" y="1690689"/>
            <a:ext cx="7886700" cy="4486274"/>
          </a:xfrm>
        </p:spPr>
        <p:txBody>
          <a:bodyPr>
            <a:normAutofit/>
          </a:bodyPr>
          <a:lstStyle/>
          <a:p>
            <a:pPr marL="0" indent="0">
              <a:buNone/>
            </a:pPr>
            <a:endParaRPr lang="et-EE" dirty="0" smtClean="0"/>
          </a:p>
          <a:p>
            <a:pPr marL="514350" indent="-514350">
              <a:buAutoNum type="arabicParenBoth"/>
            </a:pPr>
            <a:r>
              <a:rPr lang="et-EE" sz="2400" dirty="0" smtClean="0">
                <a:latin typeface="Arial" panose="020B0604020202020204" pitchFamily="34" charset="0"/>
                <a:cs typeface="Arial" panose="020B0604020202020204" pitchFamily="34" charset="0"/>
              </a:rPr>
              <a:t>Käesoleva seaduse või korteriomanike kokkuleppe kohaselt häälteenamusega tehtavad otsused võetakse vastu korteriomanike üldkoosolekul. </a:t>
            </a:r>
          </a:p>
          <a:p>
            <a:pPr marL="514350" indent="-514350">
              <a:buAutoNum type="arabicParenBoth"/>
            </a:pPr>
            <a:endParaRPr lang="et-EE" sz="2400" dirty="0">
              <a:latin typeface="Arial" panose="020B0604020202020204" pitchFamily="34" charset="0"/>
              <a:cs typeface="Arial" panose="020B0604020202020204" pitchFamily="34" charset="0"/>
            </a:endParaRPr>
          </a:p>
          <a:p>
            <a:pPr marL="514350" indent="-514350">
              <a:buFont typeface="Arial" panose="020B0604020202020204" pitchFamily="34" charset="0"/>
              <a:buAutoNum type="arabicParenBoth"/>
            </a:pPr>
            <a:r>
              <a:rPr lang="et-EE" sz="2400" dirty="0">
                <a:latin typeface="Arial" panose="020B0604020202020204" pitchFamily="34" charset="0"/>
                <a:cs typeface="Arial" panose="020B0604020202020204" pitchFamily="34" charset="0"/>
              </a:rPr>
              <a:t>Lg 2 Korteriomanike üldkoosolek on otsustusvõimeline, kui sellel osalevatele korteriomanikele kuulub üle poole</a:t>
            </a:r>
            <a:br>
              <a:rPr lang="et-EE" sz="2400" dirty="0">
                <a:latin typeface="Arial" panose="020B0604020202020204" pitchFamily="34" charset="0"/>
                <a:cs typeface="Arial" panose="020B0604020202020204" pitchFamily="34" charset="0"/>
              </a:rPr>
            </a:br>
            <a:r>
              <a:rPr lang="et-EE" sz="2400" dirty="0">
                <a:latin typeface="Arial" panose="020B0604020202020204" pitchFamily="34" charset="0"/>
                <a:cs typeface="Arial" panose="020B0604020202020204" pitchFamily="34" charset="0"/>
              </a:rPr>
              <a:t>häältest ja </a:t>
            </a:r>
            <a:r>
              <a:rPr lang="et-EE" sz="2400" i="1" dirty="0">
                <a:solidFill>
                  <a:srgbClr val="002060"/>
                </a:solidFill>
                <a:latin typeface="Arial" panose="020B0604020202020204" pitchFamily="34" charset="0"/>
                <a:cs typeface="Arial" panose="020B0604020202020204" pitchFamily="34" charset="0"/>
              </a:rPr>
              <a:t>üle poole kaasomandi osadest, kui põhikirjaga ei ole ette nähtud teisiti. </a:t>
            </a:r>
            <a:br>
              <a:rPr lang="et-EE" sz="2400" i="1" dirty="0">
                <a:solidFill>
                  <a:srgbClr val="002060"/>
                </a:solidFill>
                <a:latin typeface="Arial" panose="020B0604020202020204" pitchFamily="34" charset="0"/>
                <a:cs typeface="Arial" panose="020B0604020202020204" pitchFamily="34" charset="0"/>
              </a:rPr>
            </a:br>
            <a:endParaRPr lang="ru-RU" sz="2400" i="1" dirty="0">
              <a:solidFill>
                <a:srgbClr val="002060"/>
              </a:solidFill>
              <a:latin typeface="Arial" panose="020B0604020202020204" pitchFamily="34" charset="0"/>
              <a:cs typeface="Arial" panose="020B0604020202020204" pitchFamily="34" charset="0"/>
            </a:endParaRPr>
          </a:p>
          <a:p>
            <a:pPr marL="514350" indent="-514350">
              <a:buAutoNum type="arabicParenBoth"/>
            </a:pPr>
            <a:endParaRPr lang="et-EE" dirty="0" smtClean="0"/>
          </a:p>
          <a:p>
            <a:pPr marL="514350" indent="-514350">
              <a:buAutoNum type="arabicParenBoth"/>
            </a:pPr>
            <a:endParaRPr lang="ru-RU" dirty="0"/>
          </a:p>
        </p:txBody>
      </p:sp>
    </p:spTree>
    <p:extLst>
      <p:ext uri="{BB962C8B-B14F-4D97-AF65-F5344CB8AC3E}">
        <p14:creationId xmlns:p14="http://schemas.microsoft.com/office/powerpoint/2010/main" val="8182599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700" cy="1460499"/>
          </a:xfrm>
        </p:spPr>
        <p:txBody>
          <a:bodyPr>
            <a:normAutofit/>
          </a:bodyPr>
          <a:lstStyle/>
          <a:p>
            <a:r>
              <a:rPr lang="et-EE" sz="2400" b="1" dirty="0" smtClean="0">
                <a:latin typeface="Arial" panose="020B0604020202020204" pitchFamily="34" charset="0"/>
                <a:cs typeface="Arial" panose="020B0604020202020204" pitchFamily="34" charset="0"/>
              </a:rPr>
              <a:t>Korteriomanike üldkoosolek, juhatus</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p:txBody>
          <a:bodyPr>
            <a:normAutofit/>
          </a:bodyPr>
          <a:lstStyle/>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Korteriomandi </a:t>
            </a:r>
            <a:r>
              <a:rPr lang="et-EE" sz="2400" dirty="0">
                <a:latin typeface="Arial" panose="020B0604020202020204" pitchFamily="34" charset="0"/>
                <a:cs typeface="Arial" panose="020B0604020202020204" pitchFamily="34" charset="0"/>
              </a:rPr>
              <a:t>ja </a:t>
            </a:r>
            <a:r>
              <a:rPr lang="et-EE" sz="2400" dirty="0" err="1" smtClean="0">
                <a:latin typeface="Arial" panose="020B0604020202020204" pitchFamily="34" charset="0"/>
                <a:cs typeface="Arial" panose="020B0604020202020204" pitchFamily="34" charset="0"/>
              </a:rPr>
              <a:t>KrtS</a:t>
            </a:r>
            <a:r>
              <a:rPr lang="et-EE" sz="2400" dirty="0" smtClean="0">
                <a:latin typeface="Arial" panose="020B0604020202020204" pitchFamily="34" charset="0"/>
                <a:cs typeface="Arial" panose="020B0604020202020204" pitchFamily="34" charset="0"/>
              </a:rPr>
              <a:t> </a:t>
            </a:r>
            <a:r>
              <a:rPr lang="et-EE" sz="2400" dirty="0">
                <a:latin typeface="Arial" panose="020B0604020202020204" pitchFamily="34" charset="0"/>
                <a:cs typeface="Arial" panose="020B0604020202020204" pitchFamily="34" charset="0"/>
              </a:rPr>
              <a:t>või korteriomanike kokkuleppe kohaselt häälteenamusega tehtavad otsused võetakse vastu korteriomanike üldkoosolekul.</a:t>
            </a:r>
            <a:br>
              <a:rPr lang="et-EE" sz="2400" dirty="0">
                <a:latin typeface="Arial" panose="020B0604020202020204" pitchFamily="34" charset="0"/>
                <a:cs typeface="Arial" panose="020B0604020202020204" pitchFamily="34" charset="0"/>
              </a:rPr>
            </a:br>
            <a:endParaRPr lang="et-EE" sz="2400" dirty="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Kohaldatakse </a:t>
            </a:r>
            <a:r>
              <a:rPr lang="et-EE" sz="2400" dirty="0">
                <a:latin typeface="Arial" panose="020B0604020202020204" pitchFamily="34" charset="0"/>
                <a:cs typeface="Arial" panose="020B0604020202020204" pitchFamily="34" charset="0"/>
              </a:rPr>
              <a:t>MTÜ seaduse § 19 lg 1 punktides 1-5, </a:t>
            </a:r>
            <a:r>
              <a:rPr lang="et-EE" sz="2400" dirty="0" smtClean="0">
                <a:latin typeface="Arial" panose="020B0604020202020204" pitchFamily="34" charset="0"/>
                <a:cs typeface="Arial" panose="020B0604020202020204" pitchFamily="34" charset="0"/>
              </a:rPr>
              <a:t>§ </a:t>
            </a:r>
            <a:r>
              <a:rPr lang="et-EE" sz="2400" dirty="0">
                <a:latin typeface="Arial" panose="020B0604020202020204" pitchFamily="34" charset="0"/>
                <a:cs typeface="Arial" panose="020B0604020202020204" pitchFamily="34" charset="0"/>
              </a:rPr>
              <a:t>20 ja 20 ¹, § 21 lg 6-9, § 22 lg 1 ja 1¹, § 23 lg 1 ja 2 ning § </a:t>
            </a:r>
            <a:r>
              <a:rPr lang="et-EE" sz="2400" dirty="0" smtClean="0">
                <a:latin typeface="Arial" panose="020B0604020202020204" pitchFamily="34" charset="0"/>
                <a:cs typeface="Arial" panose="020B0604020202020204" pitchFamily="34" charset="0"/>
              </a:rPr>
              <a:t>25</a:t>
            </a: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i="1" dirty="0" smtClean="0">
                <a:solidFill>
                  <a:srgbClr val="002060"/>
                </a:solidFill>
                <a:latin typeface="Arial" panose="020B0604020202020204" pitchFamily="34" charset="0"/>
                <a:cs typeface="Arial" panose="020B0604020202020204" pitchFamily="34" charset="0"/>
              </a:rPr>
              <a:t>Riigikohtu </a:t>
            </a:r>
            <a:r>
              <a:rPr lang="et-EE" sz="2400" i="1" dirty="0" err="1" smtClean="0">
                <a:solidFill>
                  <a:srgbClr val="002060"/>
                </a:solidFill>
                <a:latin typeface="Arial" panose="020B0604020202020204" pitchFamily="34" charset="0"/>
                <a:cs typeface="Arial" panose="020B0604020202020204" pitchFamily="34" charset="0"/>
              </a:rPr>
              <a:t>Tsiviilkollegiumi</a:t>
            </a:r>
            <a:r>
              <a:rPr lang="et-EE" sz="2400" i="1" dirty="0" smtClean="0">
                <a:solidFill>
                  <a:srgbClr val="002060"/>
                </a:solidFill>
                <a:latin typeface="Arial" panose="020B0604020202020204" pitchFamily="34" charset="0"/>
                <a:cs typeface="Arial" panose="020B0604020202020204" pitchFamily="34" charset="0"/>
              </a:rPr>
              <a:t> kohtumäärus 2-18-10407, 16.01.19</a:t>
            </a:r>
            <a:endParaRPr lang="et-EE" sz="2400" i="1" dirty="0">
              <a:solidFill>
                <a:srgbClr val="002060"/>
              </a:solidFill>
              <a:latin typeface="Arial" panose="020B0604020202020204" pitchFamily="34" charset="0"/>
              <a:cs typeface="Arial" panose="020B0604020202020204" pitchFamily="34" charset="0"/>
            </a:endParaRPr>
          </a:p>
          <a:p>
            <a:endParaRPr lang="ru-RU" sz="2400" dirty="0"/>
          </a:p>
        </p:txBody>
      </p:sp>
    </p:spTree>
    <p:extLst>
      <p:ext uri="{BB962C8B-B14F-4D97-AF65-F5344CB8AC3E}">
        <p14:creationId xmlns:p14="http://schemas.microsoft.com/office/powerpoint/2010/main" val="5021031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96389" y="365126"/>
            <a:ext cx="8018961" cy="1202417"/>
          </a:xfrm>
        </p:spPr>
        <p:txBody>
          <a:bodyPr>
            <a:normAutofit/>
          </a:bodyPr>
          <a:lstStyle/>
          <a:p>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 20 Korteriomanike üldkoosolek</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496389" y="1567543"/>
            <a:ext cx="8018961" cy="4609420"/>
          </a:xfrm>
        </p:spPr>
        <p:txBody>
          <a:bodyPr>
            <a:normAutofit/>
          </a:bodyPr>
          <a:lstStyle/>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b="1" dirty="0">
                <a:latin typeface="Arial" panose="020B0604020202020204" pitchFamily="34" charset="0"/>
                <a:cs typeface="Arial" panose="020B0604020202020204" pitchFamily="34" charset="0"/>
              </a:rPr>
              <a:t>MTÜS § 19. Üldkoosoleku pädevus </a:t>
            </a:r>
            <a:endParaRPr lang="ru-RU" sz="2400" b="1" dirty="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1</a:t>
            </a:r>
            <a:r>
              <a:rPr lang="et-EE" sz="2400" dirty="0">
                <a:latin typeface="Arial" panose="020B0604020202020204" pitchFamily="34" charset="0"/>
                <a:cs typeface="Arial" panose="020B0604020202020204" pitchFamily="34" charset="0"/>
              </a:rPr>
              <a:t>) põhikirja muutmine; </a:t>
            </a: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2</a:t>
            </a:r>
            <a:r>
              <a:rPr lang="et-EE" sz="2400" dirty="0">
                <a:latin typeface="Arial" panose="020B0604020202020204" pitchFamily="34" charset="0"/>
                <a:cs typeface="Arial" panose="020B0604020202020204" pitchFamily="34" charset="0"/>
              </a:rPr>
              <a:t>) juhatuse liikmete määramine ja tagasikutsumine</a:t>
            </a:r>
            <a:r>
              <a:rPr lang="et-EE" sz="2400" dirty="0" smtClean="0">
                <a:latin typeface="Arial" panose="020B0604020202020204" pitchFamily="34" charset="0"/>
                <a:cs typeface="Arial" panose="020B0604020202020204" pitchFamily="34" charset="0"/>
              </a:rPr>
              <a:t>;</a:t>
            </a:r>
          </a:p>
          <a:p>
            <a:pPr marL="0" indent="0">
              <a:buNone/>
            </a:pPr>
            <a:r>
              <a:rPr lang="et-EE" sz="2400" dirty="0" smtClean="0">
                <a:latin typeface="Arial" panose="020B0604020202020204" pitchFamily="34" charset="0"/>
                <a:cs typeface="Arial" panose="020B0604020202020204" pitchFamily="34" charset="0"/>
              </a:rPr>
              <a:t>4</a:t>
            </a:r>
            <a:r>
              <a:rPr lang="et-EE" sz="2400" dirty="0">
                <a:latin typeface="Arial" panose="020B0604020202020204" pitchFamily="34" charset="0"/>
                <a:cs typeface="Arial" panose="020B0604020202020204" pitchFamily="34" charset="0"/>
              </a:rPr>
              <a:t>) </a:t>
            </a:r>
            <a:r>
              <a:rPr lang="et-EE" sz="2400" i="1" dirty="0">
                <a:solidFill>
                  <a:srgbClr val="002060"/>
                </a:solidFill>
                <a:latin typeface="Arial" panose="020B0604020202020204" pitchFamily="34" charset="0"/>
                <a:cs typeface="Arial" panose="020B0604020202020204" pitchFamily="34" charset="0"/>
              </a:rPr>
              <a:t>juhatuse </a:t>
            </a:r>
            <a:r>
              <a:rPr lang="et-EE" sz="2400" i="1" dirty="0" smtClean="0">
                <a:solidFill>
                  <a:srgbClr val="002060"/>
                </a:solidFill>
                <a:latin typeface="Arial" panose="020B0604020202020204" pitchFamily="34" charset="0"/>
                <a:cs typeface="Arial" panose="020B0604020202020204" pitchFamily="34" charset="0"/>
              </a:rPr>
              <a:t>liikmega </a:t>
            </a:r>
            <a:r>
              <a:rPr lang="et-EE" sz="2400" i="1" dirty="0">
                <a:solidFill>
                  <a:srgbClr val="002060"/>
                </a:solidFill>
                <a:latin typeface="Arial" panose="020B0604020202020204" pitchFamily="34" charset="0"/>
                <a:cs typeface="Arial" panose="020B0604020202020204" pitchFamily="34" charset="0"/>
              </a:rPr>
              <a:t>tehingu tegemise otsustamine, tehingu tingimuste määramine, õigusvaidluse pidamise otsustamine ning selles tehingus või vaidluses mittetulundusühingu esindaja määramine; </a:t>
            </a:r>
            <a:endParaRPr lang="et-EE" sz="2400" i="1" dirty="0" smtClean="0">
              <a:solidFill>
                <a:srgbClr val="002060"/>
              </a:solidFill>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5</a:t>
            </a:r>
            <a:r>
              <a:rPr lang="et-EE" sz="2400" dirty="0">
                <a:latin typeface="Arial" panose="020B0604020202020204" pitchFamily="34" charset="0"/>
                <a:cs typeface="Arial" panose="020B0604020202020204" pitchFamily="34" charset="0"/>
              </a:rPr>
              <a:t>) majandusaasta aruande </a:t>
            </a:r>
            <a:r>
              <a:rPr lang="et-EE" sz="2400" dirty="0" smtClean="0">
                <a:latin typeface="Arial" panose="020B0604020202020204" pitchFamily="34" charset="0"/>
                <a:cs typeface="Arial" panose="020B0604020202020204" pitchFamily="34" charset="0"/>
              </a:rPr>
              <a:t>kinnitamine</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870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22514" y="365126"/>
            <a:ext cx="7992836" cy="1325563"/>
          </a:xfrm>
        </p:spPr>
        <p:txBody>
          <a:bodyPr>
            <a:normAutofit/>
          </a:bodyPr>
          <a:lstStyle/>
          <a:p>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a:t>
            </a:r>
            <a:r>
              <a:rPr lang="et-EE" sz="2400" b="1" dirty="0">
                <a:latin typeface="Arial" panose="020B0604020202020204" pitchFamily="34" charset="0"/>
                <a:cs typeface="Arial" panose="020B0604020202020204" pitchFamily="34" charset="0"/>
              </a:rPr>
              <a:t>§ </a:t>
            </a:r>
            <a:r>
              <a:rPr lang="et-EE" sz="2400" b="1" dirty="0" smtClean="0">
                <a:latin typeface="Arial" panose="020B0604020202020204" pitchFamily="34" charset="0"/>
                <a:cs typeface="Arial" panose="020B0604020202020204" pitchFamily="34" charset="0"/>
              </a:rPr>
              <a:t>20 Üldkoosolek</a:t>
            </a:r>
            <a:endParaRPr lang="ru-RU" sz="2400" b="1" dirty="0"/>
          </a:p>
        </p:txBody>
      </p:sp>
      <p:sp>
        <p:nvSpPr>
          <p:cNvPr id="3" name="Sisu kohatäide 2"/>
          <p:cNvSpPr>
            <a:spLocks noGrp="1"/>
          </p:cNvSpPr>
          <p:nvPr>
            <p:ph idx="1"/>
          </p:nvPr>
        </p:nvSpPr>
        <p:spPr>
          <a:xfrm>
            <a:off x="522514" y="1690689"/>
            <a:ext cx="7992836" cy="4486274"/>
          </a:xfrm>
        </p:spPr>
        <p:txBody>
          <a:bodyPr>
            <a:normAutofit/>
          </a:bodyPr>
          <a:lstStyle/>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Lg 3  </a:t>
            </a:r>
            <a:r>
              <a:rPr lang="et-EE" sz="2400" dirty="0">
                <a:latin typeface="Arial" panose="020B0604020202020204" pitchFamily="34" charset="0"/>
                <a:cs typeface="Arial" panose="020B0604020202020204" pitchFamily="34" charset="0"/>
              </a:rPr>
              <a:t>Kui korteriomanike üldkoosoleku päevakorras on </a:t>
            </a:r>
            <a:r>
              <a:rPr lang="et-EE" sz="2400" i="1" dirty="0">
                <a:solidFill>
                  <a:srgbClr val="002060"/>
                </a:solidFill>
                <a:latin typeface="Arial" panose="020B0604020202020204" pitchFamily="34" charset="0"/>
                <a:cs typeface="Arial" panose="020B0604020202020204" pitchFamily="34" charset="0"/>
              </a:rPr>
              <a:t>põhikirja muutmine, majanduskava kehtestamine või</a:t>
            </a:r>
            <a:br>
              <a:rPr lang="et-EE" sz="2400" i="1" dirty="0">
                <a:solidFill>
                  <a:srgbClr val="002060"/>
                </a:solidFill>
                <a:latin typeface="Arial" panose="020B0604020202020204" pitchFamily="34" charset="0"/>
                <a:cs typeface="Arial" panose="020B0604020202020204" pitchFamily="34" charset="0"/>
              </a:rPr>
            </a:br>
            <a:r>
              <a:rPr lang="et-EE" sz="2400" i="1" dirty="0">
                <a:solidFill>
                  <a:srgbClr val="002060"/>
                </a:solidFill>
                <a:latin typeface="Arial" panose="020B0604020202020204" pitchFamily="34" charset="0"/>
                <a:cs typeface="Arial" panose="020B0604020202020204" pitchFamily="34" charset="0"/>
              </a:rPr>
              <a:t>majandusaasta aruande kinnitamine</a:t>
            </a:r>
            <a:r>
              <a:rPr lang="et-EE" sz="2400" dirty="0">
                <a:latin typeface="Arial" panose="020B0604020202020204" pitchFamily="34" charset="0"/>
                <a:cs typeface="Arial" panose="020B0604020202020204" pitchFamily="34" charset="0"/>
              </a:rPr>
              <a:t>, tuleb üldkoosoleku teates märkida koht, kus on võimalik tutvuda </a:t>
            </a:r>
            <a:r>
              <a:rPr lang="et-EE" sz="2400" dirty="0" smtClean="0">
                <a:latin typeface="Arial" panose="020B0604020202020204" pitchFamily="34" charset="0"/>
                <a:cs typeface="Arial" panose="020B0604020202020204" pitchFamily="34" charset="0"/>
              </a:rPr>
              <a:t>põhikirja või </a:t>
            </a:r>
            <a:r>
              <a:rPr lang="et-EE" sz="2400" dirty="0">
                <a:latin typeface="Arial" panose="020B0604020202020204" pitchFamily="34" charset="0"/>
                <a:cs typeface="Arial" panose="020B0604020202020204" pitchFamily="34" charset="0"/>
              </a:rPr>
              <a:t>majanduskava eelnõuga või majandusaasta aruandega, ning nende dokumentidega tutvumise kord. </a:t>
            </a:r>
            <a:br>
              <a:rPr lang="et-EE" sz="2400" dirty="0">
                <a:latin typeface="Arial" panose="020B0604020202020204" pitchFamily="34" charset="0"/>
                <a:cs typeface="Arial" panose="020B0604020202020204" pitchFamily="34" charset="0"/>
              </a:rPr>
            </a:b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68470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31075" y="365127"/>
            <a:ext cx="8084276" cy="735645"/>
          </a:xfrm>
        </p:spPr>
        <p:txBody>
          <a:bodyPr>
            <a:normAutofit fontScale="90000"/>
          </a:bodyPr>
          <a:lstStyle/>
          <a:p>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a:t>
            </a:r>
            <a:r>
              <a:rPr lang="et-EE" sz="2400" b="1" dirty="0">
                <a:latin typeface="Arial" panose="020B0604020202020204" pitchFamily="34" charset="0"/>
                <a:cs typeface="Arial" panose="020B0604020202020204" pitchFamily="34" charset="0"/>
              </a:rPr>
              <a:t>§ </a:t>
            </a:r>
            <a:r>
              <a:rPr lang="et-EE" sz="2400" b="1" dirty="0" smtClean="0">
                <a:latin typeface="Arial" panose="020B0604020202020204" pitchFamily="34" charset="0"/>
                <a:cs typeface="Arial" panose="020B0604020202020204" pitchFamily="34" charset="0"/>
              </a:rPr>
              <a:t>23 </a:t>
            </a:r>
            <a:r>
              <a:rPr lang="et-EE" sz="2400" b="1" dirty="0">
                <a:latin typeface="Arial" panose="020B0604020202020204" pitchFamily="34" charset="0"/>
                <a:cs typeface="Arial" panose="020B0604020202020204" pitchFamily="34" charset="0"/>
              </a:rPr>
              <a:t>Uue üldkoosoleku kokkukutsumine</a:t>
            </a:r>
            <a:br>
              <a:rPr lang="et-EE" sz="2400" b="1" dirty="0">
                <a:latin typeface="Arial" panose="020B0604020202020204" pitchFamily="34" charset="0"/>
                <a:cs typeface="Arial" panose="020B0604020202020204" pitchFamily="34" charset="0"/>
              </a:rPr>
            </a:br>
            <a:endParaRPr lang="ru-RU" sz="2400" dirty="0"/>
          </a:p>
        </p:txBody>
      </p:sp>
      <p:sp>
        <p:nvSpPr>
          <p:cNvPr id="3" name="Sisu kohatäide 2"/>
          <p:cNvSpPr>
            <a:spLocks noGrp="1"/>
          </p:cNvSpPr>
          <p:nvPr>
            <p:ph idx="1"/>
          </p:nvPr>
        </p:nvSpPr>
        <p:spPr>
          <a:xfrm>
            <a:off x="431075" y="1280160"/>
            <a:ext cx="8084276" cy="4896803"/>
          </a:xfrm>
        </p:spPr>
        <p:txBody>
          <a:bodyPr>
            <a:noAutofit/>
          </a:bodyPr>
          <a:lstStyle/>
          <a:p>
            <a:pPr marL="0" indent="0">
              <a:buNone/>
            </a:pPr>
            <a:r>
              <a:rPr lang="et-EE" sz="2400" dirty="0" smtClean="0">
                <a:latin typeface="Arial" panose="020B0604020202020204" pitchFamily="34" charset="0"/>
                <a:cs typeface="Arial" panose="020B0604020202020204" pitchFamily="34" charset="0"/>
              </a:rPr>
              <a:t>Lg 1 Kui </a:t>
            </a:r>
            <a:r>
              <a:rPr lang="et-EE" sz="2400" dirty="0">
                <a:latin typeface="Arial" panose="020B0604020202020204" pitchFamily="34" charset="0"/>
                <a:cs typeface="Arial" panose="020B0604020202020204" pitchFamily="34" charset="0"/>
              </a:rPr>
              <a:t>korteriomanike üldkoosolek on käesoleva seaduse § 20 lõike 2 järgi otsustusvõimetu, kutsub </a:t>
            </a:r>
            <a:r>
              <a:rPr lang="et-EE" sz="2400" dirty="0" smtClean="0">
                <a:latin typeface="Arial" panose="020B0604020202020204" pitchFamily="34" charset="0"/>
                <a:cs typeface="Arial" panose="020B0604020202020204" pitchFamily="34" charset="0"/>
              </a:rPr>
              <a:t>juhatus sama </a:t>
            </a:r>
            <a:r>
              <a:rPr lang="et-EE" sz="2400" dirty="0">
                <a:latin typeface="Arial" panose="020B0604020202020204" pitchFamily="34" charset="0"/>
                <a:cs typeface="Arial" panose="020B0604020202020204" pitchFamily="34" charset="0"/>
              </a:rPr>
              <a:t>päevakorraga kokku uue üldkoosoleku, mis on otsustusvõimeline </a:t>
            </a:r>
            <a:r>
              <a:rPr lang="et-EE" sz="2400" i="1" dirty="0">
                <a:solidFill>
                  <a:srgbClr val="002060"/>
                </a:solidFill>
                <a:latin typeface="Arial" panose="020B0604020202020204" pitchFamily="34" charset="0"/>
                <a:cs typeface="Arial" panose="020B0604020202020204" pitchFamily="34" charset="0"/>
              </a:rPr>
              <a:t>osalejate arvust </a:t>
            </a:r>
            <a:r>
              <a:rPr lang="et-EE" sz="2400" i="1" dirty="0" smtClean="0">
                <a:solidFill>
                  <a:srgbClr val="002060"/>
                </a:solidFill>
                <a:latin typeface="Arial" panose="020B0604020202020204" pitchFamily="34" charset="0"/>
                <a:cs typeface="Arial" panose="020B0604020202020204" pitchFamily="34" charset="0"/>
              </a:rPr>
              <a:t>olenemata</a:t>
            </a:r>
            <a:r>
              <a:rPr lang="et-EE" sz="2400" dirty="0">
                <a:latin typeface="Arial" panose="020B0604020202020204" pitchFamily="34" charset="0"/>
                <a:cs typeface="Arial" panose="020B0604020202020204" pitchFamily="34" charset="0"/>
              </a:rPr>
              <a:t>.</a:t>
            </a:r>
            <a:r>
              <a:rPr lang="et-EE" sz="2400" dirty="0" smtClean="0">
                <a:latin typeface="Arial" panose="020B0604020202020204" pitchFamily="34" charset="0"/>
                <a:cs typeface="Arial" panose="020B0604020202020204" pitchFamily="34" charset="0"/>
              </a:rPr>
              <a:t> Sellele asjaolule </a:t>
            </a:r>
            <a:r>
              <a:rPr lang="et-EE" sz="2400" dirty="0">
                <a:latin typeface="Arial" panose="020B0604020202020204" pitchFamily="34" charset="0"/>
                <a:cs typeface="Arial" panose="020B0604020202020204" pitchFamily="34" charset="0"/>
              </a:rPr>
              <a:t>tuleb üldkoosoleku kutses viidata</a:t>
            </a:r>
            <a:r>
              <a:rPr lang="et-EE" sz="2400" dirty="0" smtClean="0">
                <a:latin typeface="Arial" panose="020B0604020202020204" pitchFamily="34" charset="0"/>
                <a:cs typeface="Arial" panose="020B0604020202020204" pitchFamily="34" charset="0"/>
              </a:rPr>
              <a:t>.</a:t>
            </a: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Lg 2 Uue </a:t>
            </a:r>
            <a:r>
              <a:rPr lang="et-EE" sz="2400" dirty="0">
                <a:latin typeface="Arial" panose="020B0604020202020204" pitchFamily="34" charset="0"/>
                <a:cs typeface="Arial" panose="020B0604020202020204" pitchFamily="34" charset="0"/>
              </a:rPr>
              <a:t>üldkoosoleku kokkukutsumise teade saadetakse otsustusvõimetuks osutunud üldkoosoleku </a:t>
            </a:r>
            <a:r>
              <a:rPr lang="et-EE" sz="2400" dirty="0" smtClean="0">
                <a:latin typeface="Arial" panose="020B0604020202020204" pitchFamily="34" charset="0"/>
                <a:cs typeface="Arial" panose="020B0604020202020204" pitchFamily="34" charset="0"/>
              </a:rPr>
              <a:t>toimumisest arvates </a:t>
            </a:r>
            <a:r>
              <a:rPr lang="et-EE" sz="2400" i="1" dirty="0">
                <a:solidFill>
                  <a:srgbClr val="002060"/>
                </a:solidFill>
                <a:latin typeface="Arial" panose="020B0604020202020204" pitchFamily="34" charset="0"/>
                <a:cs typeface="Arial" panose="020B0604020202020204" pitchFamily="34" charset="0"/>
              </a:rPr>
              <a:t>kümne päeva jooksul, ent mitte varem </a:t>
            </a:r>
            <a:r>
              <a:rPr lang="et-EE" sz="2400" b="1" i="1" dirty="0">
                <a:solidFill>
                  <a:srgbClr val="002060"/>
                </a:solidFill>
                <a:latin typeface="Arial" panose="020B0604020202020204" pitchFamily="34" charset="0"/>
                <a:cs typeface="Arial" panose="020B0604020202020204" pitchFamily="34" charset="0"/>
              </a:rPr>
              <a:t>kui kahe päeva </a:t>
            </a:r>
            <a:r>
              <a:rPr lang="et-EE" sz="2400" b="1" i="1" dirty="0" smtClean="0">
                <a:solidFill>
                  <a:srgbClr val="002060"/>
                </a:solidFill>
                <a:latin typeface="Arial" panose="020B0604020202020204" pitchFamily="34" charset="0"/>
                <a:cs typeface="Arial" panose="020B0604020202020204" pitchFamily="34" charset="0"/>
              </a:rPr>
              <a:t>pärast.</a:t>
            </a:r>
            <a:endParaRPr lang="et-EE" sz="2400" b="1" i="1" u="sng" dirty="0" smtClean="0">
              <a:solidFill>
                <a:srgbClr val="002060"/>
              </a:solidFill>
              <a:latin typeface="Arial" panose="020B0604020202020204" pitchFamily="34" charset="0"/>
              <a:cs typeface="Arial" panose="020B0604020202020204" pitchFamily="34" charset="0"/>
            </a:endParaRPr>
          </a:p>
          <a:p>
            <a:pPr marL="0" indent="0">
              <a:buNone/>
            </a:pPr>
            <a:endParaRPr lang="et-EE" sz="2400" b="1" i="1" u="sng"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76418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08000" y="454728"/>
            <a:ext cx="7886700" cy="933804"/>
          </a:xfrm>
        </p:spPr>
        <p:txBody>
          <a:bodyPr>
            <a:normAutofit/>
          </a:bodyPr>
          <a:lstStyle/>
          <a:p>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a:t>
            </a:r>
            <a:r>
              <a:rPr lang="et-EE" sz="2400" b="1" dirty="0">
                <a:latin typeface="Arial" panose="020B0604020202020204" pitchFamily="34" charset="0"/>
                <a:cs typeface="Arial" panose="020B0604020202020204" pitchFamily="34" charset="0"/>
              </a:rPr>
              <a:t>§ </a:t>
            </a:r>
            <a:r>
              <a:rPr lang="et-EE" sz="2400" b="1" dirty="0" smtClean="0">
                <a:latin typeface="Arial" panose="020B0604020202020204" pitchFamily="34" charset="0"/>
                <a:cs typeface="Arial" panose="020B0604020202020204" pitchFamily="34" charset="0"/>
              </a:rPr>
              <a:t>21 Korteriomanike üldkoosolek</a:t>
            </a:r>
            <a:endParaRPr lang="ru-RU" sz="2400" b="1" dirty="0"/>
          </a:p>
        </p:txBody>
      </p:sp>
      <p:sp>
        <p:nvSpPr>
          <p:cNvPr id="3" name="Sisu kohatäide 2"/>
          <p:cNvSpPr>
            <a:spLocks noGrp="1"/>
          </p:cNvSpPr>
          <p:nvPr>
            <p:ph idx="1"/>
          </p:nvPr>
        </p:nvSpPr>
        <p:spPr>
          <a:xfrm>
            <a:off x="508000" y="1388532"/>
            <a:ext cx="8007350" cy="4888089"/>
          </a:xfrm>
        </p:spPr>
        <p:txBody>
          <a:bodyPr>
            <a:normAutofit lnSpcReduction="10000"/>
          </a:bodyPr>
          <a:lstStyle/>
          <a:p>
            <a:pPr marL="0" indent="0">
              <a:buNone/>
            </a:pPr>
            <a:r>
              <a:rPr lang="et-EE" sz="2400" i="1" dirty="0" smtClean="0">
                <a:solidFill>
                  <a:srgbClr val="002060"/>
                </a:solidFill>
                <a:latin typeface="Arial" panose="020B0604020202020204" pitchFamily="34" charset="0"/>
                <a:cs typeface="Arial" panose="020B0604020202020204" pitchFamily="34" charset="0"/>
              </a:rPr>
              <a:t>Lg 1 Korteriomanikel </a:t>
            </a:r>
            <a:r>
              <a:rPr lang="et-EE" sz="2400" i="1" dirty="0">
                <a:solidFill>
                  <a:srgbClr val="002060"/>
                </a:solidFill>
                <a:latin typeface="Arial" panose="020B0604020202020204" pitchFamily="34" charset="0"/>
                <a:cs typeface="Arial" panose="020B0604020202020204" pitchFamily="34" charset="0"/>
              </a:rPr>
              <a:t>on õigus vastu võtta otsuseid korteriomanike üldkoosolekut kokku kutsumata.</a:t>
            </a:r>
            <a:br>
              <a:rPr lang="et-EE" sz="2400" i="1" dirty="0">
                <a:solidFill>
                  <a:srgbClr val="002060"/>
                </a:solidFill>
                <a:latin typeface="Arial" panose="020B0604020202020204" pitchFamily="34" charset="0"/>
                <a:cs typeface="Arial" panose="020B0604020202020204" pitchFamily="34" charset="0"/>
              </a:rPr>
            </a:br>
            <a:endParaRPr lang="et-EE" sz="2400" i="1" dirty="0" smtClean="0">
              <a:solidFill>
                <a:srgbClr val="002060"/>
              </a:solidFill>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Lg 2 Juhatus </a:t>
            </a:r>
            <a:r>
              <a:rPr lang="et-EE" sz="2400" dirty="0">
                <a:latin typeface="Arial" panose="020B0604020202020204" pitchFamily="34" charset="0"/>
                <a:cs typeface="Arial" panose="020B0604020202020204" pitchFamily="34" charset="0"/>
              </a:rPr>
              <a:t>saadab käesoleva paragrahvi lõikes 1 nimetatud otsuse eelnõu kõigile korteriomanikele, </a:t>
            </a:r>
            <a:r>
              <a:rPr lang="et-EE" sz="2400" dirty="0" smtClean="0">
                <a:latin typeface="Arial" panose="020B0604020202020204" pitchFamily="34" charset="0"/>
                <a:cs typeface="Arial" panose="020B0604020202020204" pitchFamily="34" charset="0"/>
              </a:rPr>
              <a:t>määrates tähtaja</a:t>
            </a:r>
            <a:r>
              <a:rPr lang="et-EE" sz="2400" dirty="0">
                <a:latin typeface="Arial" panose="020B0604020202020204" pitchFamily="34" charset="0"/>
                <a:cs typeface="Arial" panose="020B0604020202020204" pitchFamily="34" charset="0"/>
              </a:rPr>
              <a:t>, mille jooksul korteriomanik peab esitama selle kohta oma seisukoha. Kui korteriomanik ei </a:t>
            </a:r>
            <a:r>
              <a:rPr lang="et-EE" sz="2400" dirty="0" smtClean="0">
                <a:latin typeface="Arial" panose="020B0604020202020204" pitchFamily="34" charset="0"/>
                <a:cs typeface="Arial" panose="020B0604020202020204" pitchFamily="34" charset="0"/>
              </a:rPr>
              <a:t>teata nimetatud </a:t>
            </a:r>
            <a:r>
              <a:rPr lang="et-EE" sz="2400" dirty="0">
                <a:latin typeface="Arial" panose="020B0604020202020204" pitchFamily="34" charset="0"/>
                <a:cs typeface="Arial" panose="020B0604020202020204" pitchFamily="34" charset="0"/>
              </a:rPr>
              <a:t>tähtaja jooksul, kas ta on otsuse poolt või vastu, loetakse, et ta hääletab otsuse vastu.</a:t>
            </a:r>
            <a:br>
              <a:rPr lang="et-EE" sz="2400" dirty="0">
                <a:latin typeface="Arial" panose="020B0604020202020204" pitchFamily="34" charset="0"/>
                <a:cs typeface="Arial" panose="020B0604020202020204" pitchFamily="34" charset="0"/>
              </a:rPr>
            </a:b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Lg 3 </a:t>
            </a:r>
            <a:r>
              <a:rPr lang="et-EE" sz="2400" i="1" dirty="0" smtClean="0">
                <a:solidFill>
                  <a:srgbClr val="002060"/>
                </a:solidFill>
                <a:latin typeface="Arial" panose="020B0604020202020204" pitchFamily="34" charset="0"/>
                <a:cs typeface="Arial" panose="020B0604020202020204" pitchFamily="34" charset="0"/>
              </a:rPr>
              <a:t>Otsus </a:t>
            </a:r>
            <a:r>
              <a:rPr lang="et-EE" sz="2400" i="1" dirty="0">
                <a:solidFill>
                  <a:srgbClr val="002060"/>
                </a:solidFill>
                <a:latin typeface="Arial" panose="020B0604020202020204" pitchFamily="34" charset="0"/>
                <a:cs typeface="Arial" panose="020B0604020202020204" pitchFamily="34" charset="0"/>
              </a:rPr>
              <a:t>on vastu võetud, kui selle poolt on antud üle poole korteriomanike häältest, kui põhikirjaga ei ole ette</a:t>
            </a:r>
            <a:br>
              <a:rPr lang="et-EE" sz="2400" i="1" dirty="0">
                <a:solidFill>
                  <a:srgbClr val="002060"/>
                </a:solidFill>
                <a:latin typeface="Arial" panose="020B0604020202020204" pitchFamily="34" charset="0"/>
                <a:cs typeface="Arial" panose="020B0604020202020204" pitchFamily="34" charset="0"/>
              </a:rPr>
            </a:br>
            <a:r>
              <a:rPr lang="et-EE" sz="2400" i="1" dirty="0">
                <a:solidFill>
                  <a:srgbClr val="002060"/>
                </a:solidFill>
                <a:latin typeface="Arial" panose="020B0604020202020204" pitchFamily="34" charset="0"/>
                <a:cs typeface="Arial" panose="020B0604020202020204" pitchFamily="34" charset="0"/>
              </a:rPr>
              <a:t>nähtud suurema häälteenamuse nõuet </a:t>
            </a:r>
            <a:br>
              <a:rPr lang="et-EE" sz="2400" i="1" dirty="0">
                <a:solidFill>
                  <a:srgbClr val="002060"/>
                </a:solidFill>
                <a:latin typeface="Arial" panose="020B0604020202020204" pitchFamily="34" charset="0"/>
                <a:cs typeface="Arial" panose="020B0604020202020204" pitchFamily="34" charset="0"/>
              </a:rPr>
            </a:br>
            <a:endParaRPr lang="ru-RU" sz="2400" i="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36842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700" cy="1146175"/>
          </a:xfrm>
        </p:spPr>
        <p:txBody>
          <a:bodyPr>
            <a:normAutofit/>
          </a:bodyPr>
          <a:lstStyle/>
          <a:p>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a:t>
            </a:r>
            <a:r>
              <a:rPr lang="et-EE" sz="2400" b="1" dirty="0">
                <a:latin typeface="Arial" panose="020B0604020202020204" pitchFamily="34" charset="0"/>
                <a:cs typeface="Arial" panose="020B0604020202020204" pitchFamily="34" charset="0"/>
              </a:rPr>
              <a:t>§ </a:t>
            </a:r>
            <a:r>
              <a:rPr lang="et-EE" sz="2400" b="1" dirty="0" smtClean="0">
                <a:latin typeface="Arial" panose="020B0604020202020204" pitchFamily="34" charset="0"/>
                <a:cs typeface="Arial" panose="020B0604020202020204" pitchFamily="34" charset="0"/>
              </a:rPr>
              <a:t>36  Laen</a:t>
            </a:r>
            <a:endParaRPr lang="ru-RU" sz="2400" b="1" dirty="0"/>
          </a:p>
        </p:txBody>
      </p:sp>
      <p:sp>
        <p:nvSpPr>
          <p:cNvPr id="3" name="Sisu kohatäide 2"/>
          <p:cNvSpPr>
            <a:spLocks noGrp="1"/>
          </p:cNvSpPr>
          <p:nvPr>
            <p:ph idx="1"/>
          </p:nvPr>
        </p:nvSpPr>
        <p:spPr>
          <a:xfrm>
            <a:off x="628650" y="1690689"/>
            <a:ext cx="7886700" cy="4486274"/>
          </a:xfrm>
        </p:spPr>
        <p:txBody>
          <a:bodyPr>
            <a:noAutofit/>
          </a:bodyPr>
          <a:lstStyle/>
          <a:p>
            <a:pPr marL="0" indent="0">
              <a:buNone/>
            </a:pPr>
            <a:r>
              <a:rPr lang="et-EE" sz="2400" dirty="0" smtClean="0">
                <a:latin typeface="Arial" panose="020B0604020202020204" pitchFamily="34" charset="0"/>
                <a:cs typeface="Arial" panose="020B0604020202020204" pitchFamily="34" charset="0"/>
              </a:rPr>
              <a:t>Laenu võtmine või </a:t>
            </a:r>
            <a:r>
              <a:rPr lang="et-EE" sz="2400" dirty="0">
                <a:latin typeface="Arial" panose="020B0604020202020204" pitchFamily="34" charset="0"/>
                <a:cs typeface="Arial" panose="020B0604020202020204" pitchFamily="34" charset="0"/>
              </a:rPr>
              <a:t>muu laenusarnase mõjuga rahalise kohustuse </a:t>
            </a:r>
            <a:r>
              <a:rPr lang="et-EE" sz="2400" dirty="0" smtClean="0">
                <a:latin typeface="Arial" panose="020B0604020202020204" pitchFamily="34" charset="0"/>
                <a:cs typeface="Arial" panose="020B0604020202020204" pitchFamily="34" charset="0"/>
              </a:rPr>
              <a:t>võtmise</a:t>
            </a:r>
            <a:r>
              <a:rPr lang="et-EE" sz="2400" dirty="0">
                <a:latin typeface="Arial" panose="020B0604020202020204" pitchFamily="34" charset="0"/>
                <a:cs typeface="Arial" panose="020B0604020202020204" pitchFamily="34" charset="0"/>
              </a:rPr>
              <a:t>, kui see kohustus kas iseseisvalt või</a:t>
            </a:r>
            <a:br>
              <a:rPr lang="et-EE" sz="2400" dirty="0">
                <a:latin typeface="Arial" panose="020B0604020202020204" pitchFamily="34" charset="0"/>
                <a:cs typeface="Arial" panose="020B0604020202020204" pitchFamily="34" charset="0"/>
              </a:rPr>
            </a:br>
            <a:r>
              <a:rPr lang="et-EE" sz="2400" dirty="0">
                <a:latin typeface="Arial" panose="020B0604020202020204" pitchFamily="34" charset="0"/>
                <a:cs typeface="Arial" panose="020B0604020202020204" pitchFamily="34" charset="0"/>
              </a:rPr>
              <a:t>koos olemasolevate kohustustega ületab </a:t>
            </a:r>
            <a:r>
              <a:rPr lang="et-EE" sz="2400" i="1" dirty="0">
                <a:solidFill>
                  <a:srgbClr val="002060"/>
                </a:solidFill>
                <a:latin typeface="Arial" panose="020B0604020202020204" pitchFamily="34" charset="0"/>
                <a:cs typeface="Arial" panose="020B0604020202020204" pitchFamily="34" charset="0"/>
              </a:rPr>
              <a:t>korteriühistu eelmise majandusaasta majandamiskulude summa</a:t>
            </a:r>
            <a:r>
              <a:rPr lang="et-EE" sz="2400" dirty="0">
                <a:latin typeface="Arial" panose="020B0604020202020204" pitchFamily="34" charset="0"/>
                <a:cs typeface="Arial" panose="020B0604020202020204" pitchFamily="34" charset="0"/>
              </a:rPr>
              <a:t>, võib</a:t>
            </a:r>
            <a:br>
              <a:rPr lang="et-EE" sz="2400" dirty="0">
                <a:latin typeface="Arial" panose="020B0604020202020204" pitchFamily="34" charset="0"/>
                <a:cs typeface="Arial" panose="020B0604020202020204" pitchFamily="34" charset="0"/>
              </a:rPr>
            </a:br>
            <a:r>
              <a:rPr lang="et-EE" sz="2400" dirty="0">
                <a:latin typeface="Arial" panose="020B0604020202020204" pitchFamily="34" charset="0"/>
                <a:cs typeface="Arial" panose="020B0604020202020204" pitchFamily="34" charset="0"/>
              </a:rPr>
              <a:t>otsustada käesoleva seaduse § 9 lõikes 3 sätestatud häälteenamusega</a:t>
            </a:r>
            <a:r>
              <a:rPr lang="et-EE" sz="2400" dirty="0" smtClean="0">
                <a:latin typeface="Arial" panose="020B0604020202020204" pitchFamily="34" charset="0"/>
                <a:cs typeface="Arial" panose="020B0604020202020204" pitchFamily="34" charset="0"/>
              </a:rPr>
              <a:t>. (</a:t>
            </a:r>
            <a:r>
              <a:rPr lang="et-EE" sz="2400" i="1" dirty="0" smtClean="0">
                <a:latin typeface="Arial" panose="020B0604020202020204" pitchFamily="34" charset="0"/>
                <a:cs typeface="Arial" panose="020B0604020202020204" pitchFamily="34" charset="0"/>
              </a:rPr>
              <a:t>Üldkoosoleku otsuse poolt on antud üle poole kõigist häältest nende korteriomanike poolt, kellele kuulub üle poole kaasomandi osadest</a:t>
            </a:r>
            <a:r>
              <a:rPr lang="et-EE" sz="2400" dirty="0" smtClean="0">
                <a:latin typeface="Arial" panose="020B0604020202020204" pitchFamily="34" charset="0"/>
                <a:cs typeface="Arial" panose="020B0604020202020204" pitchFamily="34" charset="0"/>
              </a:rPr>
              <a:t>.)</a:t>
            </a:r>
            <a:r>
              <a:rPr lang="et-EE" sz="2400" dirty="0">
                <a:latin typeface="Arial" panose="020B0604020202020204" pitchFamily="34" charset="0"/>
                <a:cs typeface="Arial" panose="020B0604020202020204" pitchFamily="34" charset="0"/>
              </a:rPr>
              <a:t/>
            </a:r>
            <a:br>
              <a:rPr lang="et-EE" sz="2400" dirty="0">
                <a:latin typeface="Arial" panose="020B0604020202020204" pitchFamily="34" charset="0"/>
                <a:cs typeface="Arial" panose="020B0604020202020204" pitchFamily="34" charset="0"/>
              </a:rPr>
            </a:b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Lg 2 Enne </a:t>
            </a:r>
            <a:r>
              <a:rPr lang="et-EE" sz="2400" dirty="0">
                <a:latin typeface="Arial" panose="020B0604020202020204" pitchFamily="34" charset="0"/>
                <a:cs typeface="Arial" panose="020B0604020202020204" pitchFamily="34" charset="0"/>
              </a:rPr>
              <a:t>käesoleva paragrahvi lõikes 1 sätestatud kohustuse võtmist peab </a:t>
            </a:r>
            <a:r>
              <a:rPr lang="et-EE" sz="2400" i="1" dirty="0">
                <a:solidFill>
                  <a:srgbClr val="002060"/>
                </a:solidFill>
                <a:latin typeface="Arial" panose="020B0604020202020204" pitchFamily="34" charset="0"/>
                <a:cs typeface="Arial" panose="020B0604020202020204" pitchFamily="34" charset="0"/>
              </a:rPr>
              <a:t>korteriühistu juhatus laskma </a:t>
            </a:r>
            <a:r>
              <a:rPr lang="et-EE" sz="2400" i="1" dirty="0" smtClean="0">
                <a:solidFill>
                  <a:srgbClr val="002060"/>
                </a:solidFill>
                <a:latin typeface="Arial" panose="020B0604020202020204" pitchFamily="34" charset="0"/>
                <a:cs typeface="Arial" panose="020B0604020202020204" pitchFamily="34" charset="0"/>
              </a:rPr>
              <a:t>kanda korteriühistute </a:t>
            </a:r>
            <a:r>
              <a:rPr lang="et-EE" sz="2400" i="1" dirty="0">
                <a:solidFill>
                  <a:srgbClr val="002060"/>
                </a:solidFill>
                <a:latin typeface="Arial" panose="020B0604020202020204" pitchFamily="34" charset="0"/>
                <a:cs typeface="Arial" panose="020B0604020202020204" pitchFamily="34" charset="0"/>
              </a:rPr>
              <a:t>registrisse sellekohase </a:t>
            </a:r>
            <a:r>
              <a:rPr lang="et-EE" sz="2400" i="1" dirty="0" smtClean="0">
                <a:solidFill>
                  <a:srgbClr val="002060"/>
                </a:solidFill>
                <a:latin typeface="Arial" panose="020B0604020202020204" pitchFamily="34" charset="0"/>
                <a:cs typeface="Arial" panose="020B0604020202020204" pitchFamily="34" charset="0"/>
              </a:rPr>
              <a:t>märkuse</a:t>
            </a:r>
            <a:r>
              <a:rPr lang="et-EE" sz="2400" dirty="0">
                <a:latin typeface="Arial" panose="020B0604020202020204" pitchFamily="34" charset="0"/>
                <a:cs typeface="Arial" panose="020B0604020202020204" pitchFamily="34" charset="0"/>
              </a:rPr>
              <a:t>.</a:t>
            </a:r>
            <a:r>
              <a:rPr lang="et-EE" sz="2400" u="sng" dirty="0" smtClean="0">
                <a:latin typeface="Arial" panose="020B0604020202020204" pitchFamily="34" charset="0"/>
                <a:cs typeface="Arial" panose="020B0604020202020204" pitchFamily="34" charset="0"/>
              </a:rPr>
              <a:t> </a:t>
            </a:r>
            <a:r>
              <a:rPr lang="et-EE" sz="2400" u="sng" dirty="0">
                <a:latin typeface="Arial" panose="020B0604020202020204" pitchFamily="34" charset="0"/>
                <a:cs typeface="Arial" panose="020B0604020202020204" pitchFamily="34" charset="0"/>
              </a:rPr>
              <a:t/>
            </a:r>
            <a:br>
              <a:rPr lang="et-EE" sz="2400" u="sng" dirty="0">
                <a:latin typeface="Arial" panose="020B0604020202020204" pitchFamily="34" charset="0"/>
                <a:cs typeface="Arial" panose="020B0604020202020204" pitchFamily="34" charset="0"/>
              </a:rPr>
            </a:br>
            <a:endParaRPr lang="ru-RU"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461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85422" y="365127"/>
            <a:ext cx="8029928" cy="1437548"/>
          </a:xfrm>
        </p:spPr>
        <p:txBody>
          <a:bodyPr>
            <a:normAutofit/>
          </a:bodyPr>
          <a:lstStyle/>
          <a:p>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 35 lg 1 Tavapärane valitsemine</a:t>
            </a:r>
            <a:endParaRPr lang="ru-RU" sz="2400" b="1" dirty="0"/>
          </a:p>
        </p:txBody>
      </p:sp>
      <p:sp>
        <p:nvSpPr>
          <p:cNvPr id="3" name="Sisu kohatäide 2"/>
          <p:cNvSpPr>
            <a:spLocks noGrp="1"/>
          </p:cNvSpPr>
          <p:nvPr>
            <p:ph idx="1"/>
          </p:nvPr>
        </p:nvSpPr>
        <p:spPr>
          <a:xfrm>
            <a:off x="485422" y="1693333"/>
            <a:ext cx="8029928" cy="4483630"/>
          </a:xfrm>
        </p:spPr>
        <p:txBody>
          <a:bodyPr/>
          <a:lstStyle/>
          <a:p>
            <a:pPr marL="0" indent="0">
              <a:buNone/>
            </a:pPr>
            <a:endParaRPr lang="et-EE" dirty="0"/>
          </a:p>
          <a:p>
            <a:pPr marL="0" indent="0">
              <a:buNone/>
            </a:pPr>
            <a:r>
              <a:rPr lang="et-EE" sz="2800" dirty="0">
                <a:latin typeface="Arial" panose="020B0604020202020204" pitchFamily="34" charset="0"/>
                <a:cs typeface="Arial" panose="020B0604020202020204" pitchFamily="34" charset="0"/>
              </a:rPr>
              <a:t/>
            </a:r>
            <a:br>
              <a:rPr lang="et-EE" sz="2800" dirty="0">
                <a:latin typeface="Arial" panose="020B0604020202020204" pitchFamily="34" charset="0"/>
                <a:cs typeface="Arial" panose="020B0604020202020204" pitchFamily="34" charset="0"/>
              </a:rPr>
            </a:br>
            <a:r>
              <a:rPr lang="et-EE" sz="2800" dirty="0" smtClean="0">
                <a:latin typeface="Arial" panose="020B0604020202020204" pitchFamily="34" charset="0"/>
                <a:cs typeface="Arial" panose="020B0604020202020204" pitchFamily="34" charset="0"/>
              </a:rPr>
              <a:t>Korteriomandi </a:t>
            </a:r>
            <a:r>
              <a:rPr lang="et-EE" sz="2800" dirty="0">
                <a:latin typeface="Arial" panose="020B0604020202020204" pitchFamily="34" charset="0"/>
                <a:cs typeface="Arial" panose="020B0604020202020204" pitchFamily="34" charset="0"/>
              </a:rPr>
              <a:t>kaasomandi osa eseme tavapärase valitsemise küsimuste üle otsustavad </a:t>
            </a:r>
            <a:r>
              <a:rPr lang="et-EE" sz="2800" dirty="0" smtClean="0">
                <a:latin typeface="Arial" panose="020B0604020202020204" pitchFamily="34" charset="0"/>
                <a:cs typeface="Arial" panose="020B0604020202020204" pitchFamily="34" charset="0"/>
              </a:rPr>
              <a:t>korteriomanikud häälteenamuse </a:t>
            </a:r>
            <a:r>
              <a:rPr lang="et-EE" sz="2800" dirty="0">
                <a:latin typeface="Arial" panose="020B0604020202020204" pitchFamily="34" charset="0"/>
                <a:cs typeface="Arial" panose="020B0604020202020204" pitchFamily="34" charset="0"/>
              </a:rPr>
              <a:t>alusel, kui korteriühistu põhikirjaga ei nähta ette rangemaid nõudeid. </a:t>
            </a:r>
            <a:endParaRPr lang="et-EE" sz="2800" dirty="0" smtClean="0">
              <a:latin typeface="Arial" panose="020B0604020202020204" pitchFamily="34" charset="0"/>
              <a:cs typeface="Arial" panose="020B0604020202020204" pitchFamily="34" charset="0"/>
            </a:endParaRPr>
          </a:p>
          <a:p>
            <a:pPr marL="0" indent="0">
              <a:buNone/>
            </a:pPr>
            <a:r>
              <a:rPr lang="et-EE" sz="2800" dirty="0">
                <a:latin typeface="Arial" panose="020B0604020202020204" pitchFamily="34" charset="0"/>
                <a:cs typeface="Arial" panose="020B0604020202020204" pitchFamily="34" charset="0"/>
              </a:rPr>
              <a:t/>
            </a:r>
            <a:br>
              <a:rPr lang="et-EE" sz="2800" dirty="0">
                <a:latin typeface="Arial" panose="020B0604020202020204" pitchFamily="34" charset="0"/>
                <a:cs typeface="Arial" panose="020B0604020202020204" pitchFamily="34" charset="0"/>
              </a:rPr>
            </a:b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4303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61244" y="587829"/>
            <a:ext cx="8421512" cy="979714"/>
          </a:xfrm>
        </p:spPr>
        <p:txBody>
          <a:bodyPr>
            <a:normAutofit fontScale="90000"/>
          </a:bodyPr>
          <a:lstStyle/>
          <a:p>
            <a:r>
              <a:rPr lang="et-EE" sz="2400" dirty="0" smtClean="0">
                <a:latin typeface="Arial" panose="020B0604020202020204" pitchFamily="34" charset="0"/>
                <a:cs typeface="Arial" panose="020B0604020202020204" pitchFamily="34" charset="0"/>
              </a:rPr>
              <a:t/>
            </a:r>
            <a:br>
              <a:rPr lang="et-EE" sz="2400" dirty="0" smtClean="0">
                <a:latin typeface="Arial" panose="020B0604020202020204" pitchFamily="34" charset="0"/>
                <a:cs typeface="Arial" panose="020B0604020202020204" pitchFamily="34" charset="0"/>
              </a:rPr>
            </a:br>
            <a:r>
              <a:rPr lang="et-EE" sz="2700" b="1" dirty="0" err="1" smtClean="0">
                <a:latin typeface="Arial" panose="020B0604020202020204" pitchFamily="34" charset="0"/>
                <a:cs typeface="Arial" panose="020B0604020202020204" pitchFamily="34" charset="0"/>
              </a:rPr>
              <a:t>KrtS</a:t>
            </a:r>
            <a:r>
              <a:rPr lang="et-EE" sz="2700" b="1" dirty="0" smtClean="0">
                <a:latin typeface="Arial" panose="020B0604020202020204" pitchFamily="34" charset="0"/>
                <a:cs typeface="Arial" panose="020B0604020202020204" pitchFamily="34" charset="0"/>
              </a:rPr>
              <a:t> </a:t>
            </a:r>
            <a:r>
              <a:rPr lang="et-EE" sz="2700" b="1" dirty="0">
                <a:latin typeface="Arial" panose="020B0604020202020204" pitchFamily="34" charset="0"/>
                <a:cs typeface="Arial" panose="020B0604020202020204" pitchFamily="34" charset="0"/>
              </a:rPr>
              <a:t>§ </a:t>
            </a:r>
            <a:r>
              <a:rPr lang="et-EE" sz="2700" b="1" dirty="0" smtClean="0">
                <a:latin typeface="Arial" panose="020B0604020202020204" pitchFamily="34" charset="0"/>
                <a:cs typeface="Arial" panose="020B0604020202020204" pitchFamily="34" charset="0"/>
              </a:rPr>
              <a:t>35 lg </a:t>
            </a:r>
            <a:r>
              <a:rPr lang="et-EE" sz="2700" b="1" dirty="0">
                <a:latin typeface="Arial" panose="020B0604020202020204" pitchFamily="34" charset="0"/>
                <a:cs typeface="Arial" panose="020B0604020202020204" pitchFamily="34" charset="0"/>
              </a:rPr>
              <a:t>2 Tavapärane valitsemine</a:t>
            </a:r>
            <a:br>
              <a:rPr lang="et-EE" sz="2700" b="1" dirty="0">
                <a:latin typeface="Arial" panose="020B0604020202020204" pitchFamily="34" charset="0"/>
                <a:cs typeface="Arial" panose="020B0604020202020204" pitchFamily="34" charset="0"/>
              </a:rPr>
            </a:br>
            <a:r>
              <a:rPr lang="et-EE" sz="2700" b="1" dirty="0">
                <a:latin typeface="Arial" panose="020B0604020202020204" pitchFamily="34" charset="0"/>
                <a:cs typeface="Arial" panose="020B0604020202020204" pitchFamily="34" charset="0"/>
              </a:rPr>
              <a:t/>
            </a:r>
            <a:br>
              <a:rPr lang="et-EE" sz="2700" b="1" dirty="0">
                <a:latin typeface="Arial" panose="020B0604020202020204" pitchFamily="34" charset="0"/>
                <a:cs typeface="Arial" panose="020B0604020202020204" pitchFamily="34" charset="0"/>
              </a:rPr>
            </a:br>
            <a:endParaRPr lang="ru-RU" sz="27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361244" y="1151467"/>
            <a:ext cx="8154106" cy="5080000"/>
          </a:xfrm>
        </p:spPr>
        <p:txBody>
          <a:bodyPr>
            <a:normAutofit/>
          </a:bodyPr>
          <a:lstStyle/>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1</a:t>
            </a:r>
            <a:r>
              <a:rPr lang="et-EE" sz="2400" dirty="0">
                <a:latin typeface="Arial" panose="020B0604020202020204" pitchFamily="34" charset="0"/>
                <a:cs typeface="Arial" panose="020B0604020202020204" pitchFamily="34" charset="0"/>
              </a:rPr>
              <a:t>) kaasomandi eseme tavapärane korrashoid ja remont;</a:t>
            </a:r>
            <a:br>
              <a:rPr lang="et-EE" sz="2400" dirty="0">
                <a:latin typeface="Arial" panose="020B0604020202020204" pitchFamily="34" charset="0"/>
                <a:cs typeface="Arial" panose="020B0604020202020204" pitchFamily="34" charset="0"/>
              </a:rPr>
            </a:br>
            <a:r>
              <a:rPr lang="et-EE" sz="2400" dirty="0">
                <a:latin typeface="Arial" panose="020B0604020202020204" pitchFamily="34" charset="0"/>
                <a:cs typeface="Arial" panose="020B0604020202020204" pitchFamily="34" charset="0"/>
              </a:rPr>
              <a:t>2) korteriühistu kaudu tarbitavate teenuste jaoks lepingute sõlmimine;</a:t>
            </a:r>
            <a:br>
              <a:rPr lang="et-EE" sz="2400" dirty="0">
                <a:latin typeface="Arial" panose="020B0604020202020204" pitchFamily="34" charset="0"/>
                <a:cs typeface="Arial" panose="020B0604020202020204" pitchFamily="34" charset="0"/>
              </a:rPr>
            </a:br>
            <a:r>
              <a:rPr lang="et-EE" sz="2400" dirty="0">
                <a:latin typeface="Arial" panose="020B0604020202020204" pitchFamily="34" charset="0"/>
                <a:cs typeface="Arial" panose="020B0604020202020204" pitchFamily="34" charset="0"/>
              </a:rPr>
              <a:t>3) kaasomandi eseme taastamisväärtusest lähtuva kahjukindlustuslepingu sõlmimine;</a:t>
            </a:r>
            <a:br>
              <a:rPr lang="et-EE" sz="2400" dirty="0">
                <a:latin typeface="Arial" panose="020B0604020202020204" pitchFamily="34" charset="0"/>
                <a:cs typeface="Arial" panose="020B0604020202020204" pitchFamily="34" charset="0"/>
              </a:rPr>
            </a:br>
            <a:r>
              <a:rPr lang="et-EE" sz="2400" dirty="0">
                <a:latin typeface="Arial" panose="020B0604020202020204" pitchFamily="34" charset="0"/>
                <a:cs typeface="Arial" panose="020B0604020202020204" pitchFamily="34" charset="0"/>
              </a:rPr>
              <a:t>4) korteriühistu vastutuse kindlustamine;</a:t>
            </a:r>
            <a:br>
              <a:rPr lang="et-EE" sz="2400" dirty="0">
                <a:latin typeface="Arial" panose="020B0604020202020204" pitchFamily="34" charset="0"/>
                <a:cs typeface="Arial" panose="020B0604020202020204" pitchFamily="34" charset="0"/>
              </a:rPr>
            </a:br>
            <a:r>
              <a:rPr lang="et-EE" sz="2400" dirty="0">
                <a:latin typeface="Arial" panose="020B0604020202020204" pitchFamily="34" charset="0"/>
                <a:cs typeface="Arial" panose="020B0604020202020204" pitchFamily="34" charset="0"/>
              </a:rPr>
              <a:t>5) kohase suurusega reservkapitali ja remondifondi loomine;</a:t>
            </a:r>
            <a:br>
              <a:rPr lang="et-EE" sz="2400" dirty="0">
                <a:latin typeface="Arial" panose="020B0604020202020204" pitchFamily="34" charset="0"/>
                <a:cs typeface="Arial" panose="020B0604020202020204" pitchFamily="34" charset="0"/>
              </a:rPr>
            </a:br>
            <a:r>
              <a:rPr lang="et-EE" sz="2400" dirty="0">
                <a:latin typeface="Arial" panose="020B0604020202020204" pitchFamily="34" charset="0"/>
                <a:cs typeface="Arial" panose="020B0604020202020204" pitchFamily="34" charset="0"/>
              </a:rPr>
              <a:t>6) </a:t>
            </a:r>
            <a:r>
              <a:rPr lang="et-EE" sz="2400" i="1" dirty="0">
                <a:solidFill>
                  <a:srgbClr val="002060"/>
                </a:solidFill>
                <a:latin typeface="Arial" panose="020B0604020202020204" pitchFamily="34" charset="0"/>
                <a:cs typeface="Arial" panose="020B0604020202020204" pitchFamily="34" charset="0"/>
              </a:rPr>
              <a:t>laenu või muu laenusarnase mõjuga rahalise kohustuse võtmine, kui selle suurus ei ületa korteriühistu</a:t>
            </a:r>
            <a:br>
              <a:rPr lang="et-EE" sz="2400" i="1" dirty="0">
                <a:solidFill>
                  <a:srgbClr val="002060"/>
                </a:solidFill>
                <a:latin typeface="Arial" panose="020B0604020202020204" pitchFamily="34" charset="0"/>
                <a:cs typeface="Arial" panose="020B0604020202020204" pitchFamily="34" charset="0"/>
              </a:rPr>
            </a:br>
            <a:r>
              <a:rPr lang="et-EE" sz="2400" i="1" dirty="0">
                <a:solidFill>
                  <a:srgbClr val="002060"/>
                </a:solidFill>
                <a:latin typeface="Arial" panose="020B0604020202020204" pitchFamily="34" charset="0"/>
                <a:cs typeface="Arial" panose="020B0604020202020204" pitchFamily="34" charset="0"/>
              </a:rPr>
              <a:t>eelmise majandusaasta majandamiskulude summat</a:t>
            </a:r>
            <a:r>
              <a:rPr lang="et-EE" sz="2400" dirty="0">
                <a:latin typeface="Arial" panose="020B0604020202020204" pitchFamily="34" charset="0"/>
                <a:cs typeface="Arial" panose="020B0604020202020204" pitchFamily="34" charset="0"/>
              </a:rPr>
              <a:t>;</a:t>
            </a:r>
            <a:br>
              <a:rPr lang="et-EE" sz="2400" dirty="0">
                <a:latin typeface="Arial" panose="020B0604020202020204" pitchFamily="34" charset="0"/>
                <a:cs typeface="Arial" panose="020B0604020202020204" pitchFamily="34" charset="0"/>
              </a:rPr>
            </a:br>
            <a:r>
              <a:rPr lang="et-EE" sz="2400" dirty="0">
                <a:latin typeface="Arial" panose="020B0604020202020204" pitchFamily="34" charset="0"/>
                <a:cs typeface="Arial" panose="020B0604020202020204" pitchFamily="34" charset="0"/>
              </a:rPr>
              <a:t>7) energiaauditi ja energiamärgise tellimine. </a:t>
            </a:r>
            <a:br>
              <a:rPr lang="et-EE" sz="2400" dirty="0">
                <a:latin typeface="Arial" panose="020B0604020202020204" pitchFamily="34" charset="0"/>
                <a:cs typeface="Arial" panose="020B0604020202020204" pitchFamily="34" charset="0"/>
              </a:rPr>
            </a:b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07034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b="1" dirty="0" smtClean="0">
                <a:latin typeface="Arial" panose="020B0604020202020204" pitchFamily="34" charset="0"/>
                <a:cs typeface="Arial" panose="020B0604020202020204" pitchFamily="34" charset="0"/>
              </a:rPr>
              <a:t>Juhatus</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628650" y="1541417"/>
            <a:ext cx="7886700" cy="4635546"/>
          </a:xfrm>
        </p:spPr>
        <p:txBody>
          <a:bodyPr/>
          <a:lstStyle/>
          <a:p>
            <a:pPr marL="0" indent="0" fontAlgn="base">
              <a:spcBef>
                <a:spcPct val="20000"/>
              </a:spcBef>
              <a:spcAft>
                <a:spcPct val="0"/>
              </a:spcAft>
              <a:buNone/>
            </a:pPr>
            <a:endParaRPr lang="et-EE" sz="2400" dirty="0" smtClean="0">
              <a:solidFill>
                <a:srgbClr val="000000"/>
              </a:solidFill>
              <a:latin typeface="Arial" panose="020B0604020202020204" pitchFamily="34" charset="0"/>
              <a:cs typeface="Arial" panose="020B0604020202020204" pitchFamily="34" charset="0"/>
            </a:endParaRPr>
          </a:p>
          <a:p>
            <a:pPr marL="0" indent="0" fontAlgn="base">
              <a:spcBef>
                <a:spcPct val="20000"/>
              </a:spcBef>
              <a:spcAft>
                <a:spcPct val="0"/>
              </a:spcAft>
              <a:buNone/>
            </a:pPr>
            <a:r>
              <a:rPr lang="et-EE" sz="2400" dirty="0" smtClean="0">
                <a:solidFill>
                  <a:srgbClr val="000000"/>
                </a:solidFill>
                <a:latin typeface="Arial" panose="020B0604020202020204" pitchFamily="34" charset="0"/>
                <a:cs typeface="Arial" panose="020B0604020202020204" pitchFamily="34" charset="0"/>
              </a:rPr>
              <a:t>Üldised </a:t>
            </a:r>
            <a:r>
              <a:rPr lang="et-EE" sz="2400" dirty="0">
                <a:solidFill>
                  <a:srgbClr val="000000"/>
                </a:solidFill>
                <a:latin typeface="Arial" panose="020B0604020202020204" pitchFamily="34" charset="0"/>
                <a:cs typeface="Arial" panose="020B0604020202020204" pitchFamily="34" charset="0"/>
              </a:rPr>
              <a:t>juriidilise isiku juhatuse reeglid:</a:t>
            </a:r>
          </a:p>
          <a:p>
            <a:pPr lvl="1" fontAlgn="base">
              <a:spcBef>
                <a:spcPct val="20000"/>
              </a:spcBef>
              <a:spcAft>
                <a:spcPct val="0"/>
              </a:spcAft>
            </a:pPr>
            <a:r>
              <a:rPr lang="et-EE" dirty="0">
                <a:solidFill>
                  <a:srgbClr val="000000"/>
                </a:solidFill>
                <a:latin typeface="Arial" panose="020B0604020202020204" pitchFamily="34" charset="0"/>
                <a:cs typeface="Arial" panose="020B0604020202020204" pitchFamily="34" charset="0"/>
              </a:rPr>
              <a:t>Teovõimeline füüsiline isik</a:t>
            </a:r>
          </a:p>
          <a:p>
            <a:pPr lvl="1" fontAlgn="base">
              <a:spcBef>
                <a:spcPct val="20000"/>
              </a:spcBef>
              <a:spcAft>
                <a:spcPct val="0"/>
              </a:spcAft>
            </a:pPr>
            <a:r>
              <a:rPr lang="et-EE" dirty="0">
                <a:solidFill>
                  <a:srgbClr val="000000"/>
                </a:solidFill>
                <a:latin typeface="Arial" panose="020B0604020202020204" pitchFamily="34" charset="0"/>
                <a:cs typeface="Arial" panose="020B0604020202020204" pitchFamily="34" charset="0"/>
              </a:rPr>
              <a:t>Ei pea olema korteriomanik</a:t>
            </a:r>
          </a:p>
          <a:p>
            <a:pPr lvl="1" fontAlgn="base">
              <a:spcBef>
                <a:spcPct val="20000"/>
              </a:spcBef>
              <a:spcAft>
                <a:spcPct val="0"/>
              </a:spcAft>
            </a:pPr>
            <a:r>
              <a:rPr lang="et-EE" dirty="0">
                <a:solidFill>
                  <a:srgbClr val="000000"/>
                </a:solidFill>
                <a:latin typeface="Arial" panose="020B0604020202020204" pitchFamily="34" charset="0"/>
                <a:cs typeface="Arial" panose="020B0604020202020204" pitchFamily="34" charset="0"/>
              </a:rPr>
              <a:t>Kutsetunnistust ei ole vaja</a:t>
            </a:r>
          </a:p>
          <a:p>
            <a:pPr lvl="1" fontAlgn="base">
              <a:spcBef>
                <a:spcPct val="20000"/>
              </a:spcBef>
              <a:spcAft>
                <a:spcPct val="0"/>
              </a:spcAft>
            </a:pPr>
            <a:r>
              <a:rPr lang="et-EE" i="1" dirty="0">
                <a:solidFill>
                  <a:srgbClr val="002060"/>
                </a:solidFill>
                <a:latin typeface="Arial" panose="020B0604020202020204" pitchFamily="34" charset="0"/>
                <a:cs typeface="Arial" panose="020B0604020202020204" pitchFamily="34" charset="0"/>
              </a:rPr>
              <a:t>Üks kuni kolm liiget </a:t>
            </a:r>
            <a:r>
              <a:rPr lang="et-EE" dirty="0">
                <a:solidFill>
                  <a:srgbClr val="000000"/>
                </a:solidFill>
                <a:latin typeface="Arial" panose="020B0604020202020204" pitchFamily="34" charset="0"/>
                <a:cs typeface="Arial" panose="020B0604020202020204" pitchFamily="34" charset="0"/>
              </a:rPr>
              <a:t>(§ 24 lg 2)</a:t>
            </a:r>
          </a:p>
          <a:p>
            <a:pPr lvl="1" fontAlgn="base">
              <a:spcBef>
                <a:spcPct val="20000"/>
              </a:spcBef>
              <a:spcAft>
                <a:spcPct val="0"/>
              </a:spcAft>
            </a:pPr>
            <a:r>
              <a:rPr lang="et-EE" dirty="0">
                <a:solidFill>
                  <a:srgbClr val="000000"/>
                </a:solidFill>
                <a:latin typeface="Arial" panose="020B0604020202020204" pitchFamily="34" charset="0"/>
                <a:cs typeface="Arial" panose="020B0604020202020204" pitchFamily="34" charset="0"/>
              </a:rPr>
              <a:t>Tähtajaline amet (MTÜS § 28 lg 1</a:t>
            </a:r>
            <a:r>
              <a:rPr lang="et-EE" baseline="30000" dirty="0">
                <a:solidFill>
                  <a:srgbClr val="000000"/>
                </a:solidFill>
                <a:latin typeface="Arial" panose="020B0604020202020204" pitchFamily="34" charset="0"/>
                <a:cs typeface="Arial" panose="020B0604020202020204" pitchFamily="34" charset="0"/>
              </a:rPr>
              <a:t>1</a:t>
            </a:r>
            <a:r>
              <a:rPr lang="et-EE" dirty="0">
                <a:solidFill>
                  <a:srgbClr val="000000"/>
                </a:solidFill>
                <a:latin typeface="Arial" panose="020B0604020202020204" pitchFamily="34" charset="0"/>
                <a:cs typeface="Arial" panose="020B0604020202020204" pitchFamily="34" charset="0"/>
              </a:rPr>
              <a:t>)</a:t>
            </a:r>
          </a:p>
          <a:p>
            <a:endParaRPr lang="ru-RU" dirty="0"/>
          </a:p>
        </p:txBody>
      </p:sp>
    </p:spTree>
    <p:extLst>
      <p:ext uri="{BB962C8B-B14F-4D97-AF65-F5344CB8AC3E}">
        <p14:creationId xmlns:p14="http://schemas.microsoft.com/office/powerpoint/2010/main" val="26841931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dirty="0" smtClean="0">
                <a:latin typeface="Arial" panose="020B0604020202020204" pitchFamily="34" charset="0"/>
                <a:cs typeface="Arial" panose="020B0604020202020204" pitchFamily="34" charset="0"/>
              </a:rPr>
              <a:t>Olulised seadused:</a:t>
            </a:r>
            <a:endParaRPr lang="ru-RU" sz="2400"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628650" y="1690689"/>
            <a:ext cx="7886700" cy="4486274"/>
          </a:xfrm>
        </p:spPr>
        <p:txBody>
          <a:bodyPr>
            <a:normAutofit/>
          </a:bodyPr>
          <a:lstStyle/>
          <a:p>
            <a:pPr marL="0" indent="0">
              <a:buNone/>
            </a:pPr>
            <a:r>
              <a:rPr lang="et-EE" sz="2600" b="1" dirty="0">
                <a:latin typeface="Arial" panose="020B0604020202020204" pitchFamily="34" charset="0"/>
                <a:cs typeface="Arial" panose="020B0604020202020204" pitchFamily="34" charset="0"/>
              </a:rPr>
              <a:t>Korteriomandi- ja korteriühistuseadus -</a:t>
            </a:r>
            <a:r>
              <a:rPr lang="et-EE" sz="2600" b="1" dirty="0" err="1">
                <a:latin typeface="Arial" panose="020B0604020202020204" pitchFamily="34" charset="0"/>
                <a:cs typeface="Arial" panose="020B0604020202020204" pitchFamily="34" charset="0"/>
              </a:rPr>
              <a:t>KrtS</a:t>
            </a:r>
            <a:endParaRPr lang="et-EE" sz="2600" b="1" dirty="0">
              <a:latin typeface="Arial" panose="020B0604020202020204" pitchFamily="34" charset="0"/>
              <a:cs typeface="Arial" panose="020B0604020202020204" pitchFamily="34" charset="0"/>
            </a:endParaRPr>
          </a:p>
          <a:p>
            <a:pPr marL="0" indent="0">
              <a:buNone/>
            </a:pPr>
            <a:r>
              <a:rPr lang="et-EE" sz="2600" dirty="0">
                <a:latin typeface="Arial" panose="020B0604020202020204" pitchFamily="34" charset="0"/>
                <a:cs typeface="Arial" panose="020B0604020202020204" pitchFamily="34" charset="0"/>
              </a:rPr>
              <a:t>Vastu võetud 19.02.2014, jõustumine 01.01.2018</a:t>
            </a:r>
          </a:p>
          <a:p>
            <a:pPr marL="0" indent="0">
              <a:buNone/>
            </a:pPr>
            <a:endParaRPr lang="et-EE" sz="2600" b="1" dirty="0">
              <a:latin typeface="Arial" panose="020B0604020202020204" pitchFamily="34" charset="0"/>
              <a:cs typeface="Arial" panose="020B0604020202020204" pitchFamily="34" charset="0"/>
            </a:endParaRPr>
          </a:p>
          <a:p>
            <a:pPr marL="0" indent="0">
              <a:buNone/>
            </a:pPr>
            <a:r>
              <a:rPr lang="et-EE" sz="2600" b="1" dirty="0">
                <a:latin typeface="Arial" panose="020B0604020202020204" pitchFamily="34" charset="0"/>
                <a:cs typeface="Arial" panose="020B0604020202020204" pitchFamily="34" charset="0"/>
              </a:rPr>
              <a:t>Mittetulundusühingute seadus- MTÜS</a:t>
            </a:r>
          </a:p>
          <a:p>
            <a:pPr marL="0" indent="0">
              <a:buNone/>
            </a:pPr>
            <a:r>
              <a:rPr lang="et-EE" sz="2600" dirty="0">
                <a:latin typeface="Arial" panose="020B0604020202020204" pitchFamily="34" charset="0"/>
                <a:cs typeface="Arial" panose="020B0604020202020204" pitchFamily="34" charset="0"/>
              </a:rPr>
              <a:t>Vastu võetud 06.06.1996</a:t>
            </a:r>
          </a:p>
          <a:p>
            <a:pPr marL="0" indent="0">
              <a:buNone/>
            </a:pPr>
            <a:endParaRPr lang="et-EE" sz="2600" dirty="0">
              <a:latin typeface="Arial" panose="020B0604020202020204" pitchFamily="34" charset="0"/>
              <a:cs typeface="Arial" panose="020B0604020202020204" pitchFamily="34" charset="0"/>
            </a:endParaRPr>
          </a:p>
          <a:p>
            <a:pPr marL="0" indent="0">
              <a:buNone/>
            </a:pPr>
            <a:r>
              <a:rPr lang="et-EE" sz="2600" dirty="0">
                <a:latin typeface="Arial" panose="020B0604020202020204" pitchFamily="34" charset="0"/>
                <a:cs typeface="Arial" panose="020B0604020202020204" pitchFamily="34" charset="0"/>
              </a:rPr>
              <a:t>Raamatupidamise seadus – RPS</a:t>
            </a:r>
          </a:p>
          <a:p>
            <a:pPr marL="0" indent="0">
              <a:buNone/>
            </a:pPr>
            <a:r>
              <a:rPr lang="et-EE" sz="2600" dirty="0">
                <a:latin typeface="Arial" panose="020B0604020202020204" pitchFamily="34" charset="0"/>
                <a:cs typeface="Arial" panose="020B0604020202020204" pitchFamily="34" charset="0"/>
              </a:rPr>
              <a:t>Töölepingu seadus- TLS</a:t>
            </a:r>
          </a:p>
          <a:p>
            <a:pPr marL="0" indent="0">
              <a:buNone/>
            </a:pPr>
            <a:r>
              <a:rPr lang="et-EE" sz="2600" dirty="0">
                <a:latin typeface="Arial" panose="020B0604020202020204" pitchFamily="34" charset="0"/>
                <a:cs typeface="Arial" panose="020B0604020202020204" pitchFamily="34" charset="0"/>
              </a:rPr>
              <a:t>Võlaõigusseadus- VÕS</a:t>
            </a:r>
            <a:endParaRPr lang="ru-RU" sz="2600" dirty="0">
              <a:latin typeface="Arial" panose="020B0604020202020204" pitchFamily="34" charset="0"/>
              <a:cs typeface="Arial" panose="020B0604020202020204" pitchFamily="34" charset="0"/>
            </a:endParaRPr>
          </a:p>
          <a:p>
            <a:endParaRPr lang="ru-RU" dirty="0"/>
          </a:p>
        </p:txBody>
      </p:sp>
    </p:spTree>
    <p:extLst>
      <p:ext uri="{BB962C8B-B14F-4D97-AF65-F5344CB8AC3E}">
        <p14:creationId xmlns:p14="http://schemas.microsoft.com/office/powerpoint/2010/main" val="614310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700" cy="1281111"/>
          </a:xfrm>
        </p:spPr>
        <p:txBody>
          <a:bodyPr>
            <a:normAutofit/>
          </a:bodyPr>
          <a:lstStyle/>
          <a:p>
            <a:r>
              <a:rPr lang="et-EE" sz="2400" b="1" dirty="0" smtClean="0">
                <a:latin typeface="Arial" panose="020B0604020202020204" pitchFamily="34" charset="0"/>
                <a:cs typeface="Arial" panose="020B0604020202020204" pitchFamily="34" charset="0"/>
              </a:rPr>
              <a:t> </a:t>
            </a:r>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 24 Juhatus</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p:txBody>
          <a:bodyPr/>
          <a:lstStyle/>
          <a:p>
            <a:pPr>
              <a:buFont typeface="Wingdings" panose="05000000000000000000" pitchFamily="2" charset="2"/>
              <a:buChar char="§"/>
            </a:pPr>
            <a:r>
              <a:rPr lang="et-EE" sz="2400" dirty="0">
                <a:latin typeface="Arial" panose="020B0604020202020204" pitchFamily="34" charset="0"/>
                <a:cs typeface="Arial" panose="020B0604020202020204" pitchFamily="34" charset="0"/>
              </a:rPr>
              <a:t>Juhatusel võib olla üks liige (juhataja) kuni </a:t>
            </a:r>
            <a:r>
              <a:rPr lang="et-EE" sz="2400" b="1" dirty="0">
                <a:latin typeface="Arial" panose="020B0604020202020204" pitchFamily="34" charset="0"/>
                <a:cs typeface="Arial" panose="020B0604020202020204" pitchFamily="34" charset="0"/>
              </a:rPr>
              <a:t>kolm</a:t>
            </a:r>
            <a:r>
              <a:rPr lang="et-EE" sz="2400" dirty="0">
                <a:latin typeface="Arial" panose="020B0604020202020204" pitchFamily="34" charset="0"/>
                <a:cs typeface="Arial" panose="020B0604020202020204" pitchFamily="34" charset="0"/>
              </a:rPr>
              <a:t> liiget. Põhikirjaga võib ette näha käesolevas lõikes sätestatust erineva juhatuse liikmete arvu või selle ülem- ja alammäära.</a:t>
            </a:r>
          </a:p>
          <a:p>
            <a:pPr>
              <a:buFont typeface="Wingdings" panose="05000000000000000000" pitchFamily="2" charset="2"/>
              <a:buChar char="§"/>
            </a:pPr>
            <a:r>
              <a:rPr lang="et-EE" sz="2400" dirty="0">
                <a:latin typeface="Arial" panose="020B0604020202020204" pitchFamily="34" charset="0"/>
                <a:cs typeface="Arial" panose="020B0604020202020204" pitchFamily="34" charset="0"/>
              </a:rPr>
              <a:t>Korteriühistul </a:t>
            </a:r>
            <a:r>
              <a:rPr lang="et-EE" sz="2400" u="sng" dirty="0">
                <a:latin typeface="Arial" panose="020B0604020202020204" pitchFamily="34" charset="0"/>
                <a:cs typeface="Arial" panose="020B0604020202020204" pitchFamily="34" charset="0"/>
              </a:rPr>
              <a:t>ei pea olema juhatust</a:t>
            </a:r>
            <a:r>
              <a:rPr lang="et-EE" sz="2400" dirty="0">
                <a:latin typeface="Arial" panose="020B0604020202020204" pitchFamily="34" charset="0"/>
                <a:cs typeface="Arial" panose="020B0604020202020204" pitchFamily="34" charset="0"/>
              </a:rPr>
              <a:t>, kui korteriomandite arv ei ole suurem kui kümme või kui kõik korteriomandid kuuluvad ühele isikule.</a:t>
            </a:r>
          </a:p>
          <a:p>
            <a:pPr>
              <a:buFont typeface="Wingdings" panose="05000000000000000000" pitchFamily="2" charset="2"/>
              <a:buChar char="§"/>
            </a:pPr>
            <a:r>
              <a:rPr lang="et-EE" sz="2400" dirty="0">
                <a:latin typeface="Arial" panose="020B0604020202020204" pitchFamily="34" charset="0"/>
                <a:cs typeface="Arial" panose="020B0604020202020204" pitchFamily="34" charset="0"/>
              </a:rPr>
              <a:t>Juhatuse puudumisel juhivad ja esindavad korteriomanikud korteriühistut </a:t>
            </a:r>
            <a:r>
              <a:rPr lang="et-EE" sz="2400" u="sng" dirty="0">
                <a:latin typeface="Arial" panose="020B0604020202020204" pitchFamily="34" charset="0"/>
                <a:cs typeface="Arial" panose="020B0604020202020204" pitchFamily="34" charset="0"/>
              </a:rPr>
              <a:t>ühiselt</a:t>
            </a:r>
            <a:r>
              <a:rPr lang="et-EE" sz="2400" dirty="0">
                <a:latin typeface="Arial" panose="020B0604020202020204" pitchFamily="34" charset="0"/>
                <a:cs typeface="Arial" panose="020B0604020202020204" pitchFamily="34" charset="0"/>
              </a:rPr>
              <a:t>. </a:t>
            </a:r>
          </a:p>
          <a:p>
            <a:pPr>
              <a:buFont typeface="Wingdings" panose="05000000000000000000" pitchFamily="2" charset="2"/>
              <a:buChar char="§"/>
            </a:pPr>
            <a:endParaRPr lang="et-EE" dirty="0">
              <a:latin typeface="Arial" panose="020B0604020202020204" pitchFamily="34" charset="0"/>
              <a:cs typeface="Arial" panose="020B0604020202020204" pitchFamily="34" charset="0"/>
            </a:endParaRPr>
          </a:p>
          <a:p>
            <a:endParaRPr lang="ru-RU" dirty="0"/>
          </a:p>
        </p:txBody>
      </p:sp>
    </p:spTree>
    <p:extLst>
      <p:ext uri="{BB962C8B-B14F-4D97-AF65-F5344CB8AC3E}">
        <p14:creationId xmlns:p14="http://schemas.microsoft.com/office/powerpoint/2010/main" val="39514963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1150164"/>
          </a:xfrm>
        </p:spPr>
        <p:txBody>
          <a:bodyPr>
            <a:normAutofit/>
          </a:bodyPr>
          <a:lstStyle/>
          <a:p>
            <a:r>
              <a:rPr lang="et-EE" sz="2400" b="1" dirty="0" smtClean="0">
                <a:latin typeface="Arial" panose="020B0604020202020204" pitchFamily="34" charset="0"/>
                <a:cs typeface="Arial" panose="020B0604020202020204" pitchFamily="34" charset="0"/>
              </a:rPr>
              <a:t>Juhatus või valitseja </a:t>
            </a:r>
            <a:r>
              <a:rPr lang="et-EE" sz="2400" dirty="0" smtClean="0">
                <a:latin typeface="Arial" panose="020B0604020202020204" pitchFamily="34" charset="0"/>
                <a:cs typeface="Arial" panose="020B0604020202020204" pitchFamily="34" charset="0"/>
              </a:rPr>
              <a:t/>
            </a:r>
            <a:br>
              <a:rPr lang="et-EE" sz="2400" dirty="0" smtClean="0">
                <a:latin typeface="Arial" panose="020B0604020202020204" pitchFamily="34" charset="0"/>
                <a:cs typeface="Arial" panose="020B0604020202020204" pitchFamily="34" charset="0"/>
              </a:rPr>
            </a:br>
            <a:r>
              <a:rPr lang="et-EE" sz="2400" dirty="0" err="1" smtClean="0">
                <a:latin typeface="Arial" panose="020B0604020202020204" pitchFamily="34" charset="0"/>
                <a:cs typeface="Arial" panose="020B0604020202020204" pitchFamily="34" charset="0"/>
              </a:rPr>
              <a:t>KrtS</a:t>
            </a:r>
            <a:r>
              <a:rPr lang="et-EE" sz="2400" dirty="0" smtClean="0">
                <a:latin typeface="Arial" panose="020B0604020202020204" pitchFamily="34" charset="0"/>
                <a:cs typeface="Arial" panose="020B0604020202020204" pitchFamily="34" charset="0"/>
              </a:rPr>
              <a:t> § 26 Valitseja</a:t>
            </a:r>
            <a:endParaRPr lang="ru-RU" sz="2400"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p:txBody>
          <a:bodyPr>
            <a:normAutofit/>
          </a:bodyPr>
          <a:lstStyle/>
          <a:p>
            <a:r>
              <a:rPr lang="et-EE" sz="2400" dirty="0">
                <a:solidFill>
                  <a:srgbClr val="000000"/>
                </a:solidFill>
                <a:latin typeface="Arial" panose="020B0604020202020204" pitchFamily="34" charset="0"/>
                <a:cs typeface="Arial" panose="020B0604020202020204" pitchFamily="34" charset="0"/>
              </a:rPr>
              <a:t>Valitseja tegutseb juhatuse asemel, ei ole juhatuse liige</a:t>
            </a:r>
          </a:p>
          <a:p>
            <a:r>
              <a:rPr lang="et-EE" sz="2400" dirty="0">
                <a:solidFill>
                  <a:srgbClr val="000000"/>
                </a:solidFill>
                <a:latin typeface="Arial" panose="020B0604020202020204" pitchFamily="34" charset="0"/>
                <a:cs typeface="Arial" panose="020B0604020202020204" pitchFamily="34" charset="0"/>
              </a:rPr>
              <a:t>Ainult juriidiline isik, füüsiline isik saab olla juhatuse liige</a:t>
            </a:r>
          </a:p>
          <a:p>
            <a:r>
              <a:rPr lang="et-EE" sz="2400" dirty="0">
                <a:solidFill>
                  <a:srgbClr val="000000"/>
                </a:solidFill>
                <a:latin typeface="Arial" panose="020B0604020202020204" pitchFamily="34" charset="0"/>
                <a:cs typeface="Arial" panose="020B0604020202020204" pitchFamily="34" charset="0"/>
              </a:rPr>
              <a:t>FIE on füüsiline, mitte juriidiline isik</a:t>
            </a:r>
          </a:p>
          <a:p>
            <a:r>
              <a:rPr lang="et-EE" sz="2400" dirty="0">
                <a:solidFill>
                  <a:srgbClr val="000000"/>
                </a:solidFill>
                <a:latin typeface="Arial" panose="020B0604020202020204" pitchFamily="34" charset="0"/>
                <a:cs typeface="Arial" panose="020B0604020202020204" pitchFamily="34" charset="0"/>
              </a:rPr>
              <a:t>Kas juhatus või valitseja, mõlemad korraga ametis olla ei saa</a:t>
            </a:r>
          </a:p>
          <a:p>
            <a:r>
              <a:rPr lang="et-EE" sz="2400" dirty="0" err="1">
                <a:solidFill>
                  <a:srgbClr val="000000"/>
                </a:solidFill>
                <a:latin typeface="Arial" panose="020B0604020202020204" pitchFamily="34" charset="0"/>
                <a:cs typeface="Arial" panose="020B0604020202020204" pitchFamily="34" charset="0"/>
              </a:rPr>
              <a:t>KÜ-l</a:t>
            </a:r>
            <a:r>
              <a:rPr lang="et-EE" sz="2400" dirty="0">
                <a:solidFill>
                  <a:srgbClr val="000000"/>
                </a:solidFill>
                <a:latin typeface="Arial" panose="020B0604020202020204" pitchFamily="34" charset="0"/>
                <a:cs typeface="Arial" panose="020B0604020202020204" pitchFamily="34" charset="0"/>
              </a:rPr>
              <a:t> saab olla korraga üks valitseja</a:t>
            </a:r>
          </a:p>
          <a:p>
            <a:r>
              <a:rPr lang="et-EE" sz="2400" dirty="0">
                <a:solidFill>
                  <a:srgbClr val="000000"/>
                </a:solidFill>
                <a:latin typeface="Arial" panose="020B0604020202020204" pitchFamily="34" charset="0"/>
                <a:cs typeface="Arial" panose="020B0604020202020204" pitchFamily="34" charset="0"/>
              </a:rPr>
              <a:t>Iga KÜ jaoks kinnisvarahalduri või korterelamuhalduri kutsetunnistusega majahaldur (§ 28)</a:t>
            </a:r>
          </a:p>
          <a:p>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19560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700" cy="1460499"/>
          </a:xfrm>
        </p:spPr>
        <p:txBody>
          <a:bodyPr>
            <a:normAutofit/>
          </a:bodyPr>
          <a:lstStyle/>
          <a:p>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a:t>
            </a:r>
            <a:r>
              <a:rPr lang="et-EE" sz="2400" b="1" dirty="0">
                <a:latin typeface="Arial" panose="020B0604020202020204" pitchFamily="34" charset="0"/>
                <a:cs typeface="Arial" panose="020B0604020202020204" pitchFamily="34" charset="0"/>
              </a:rPr>
              <a:t>§ </a:t>
            </a:r>
            <a:r>
              <a:rPr lang="et-EE" sz="2400" b="1" dirty="0" smtClean="0">
                <a:latin typeface="Arial" panose="020B0604020202020204" pitchFamily="34" charset="0"/>
                <a:cs typeface="Arial" panose="020B0604020202020204" pitchFamily="34" charset="0"/>
              </a:rPr>
              <a:t>20  teated liikmetele</a:t>
            </a:r>
            <a:endParaRPr lang="ru-RU" sz="2400" b="1" dirty="0"/>
          </a:p>
        </p:txBody>
      </p:sp>
      <p:sp>
        <p:nvSpPr>
          <p:cNvPr id="3" name="Sisu kohatäide 2"/>
          <p:cNvSpPr>
            <a:spLocks noGrp="1"/>
          </p:cNvSpPr>
          <p:nvPr>
            <p:ph idx="1"/>
          </p:nvPr>
        </p:nvSpPr>
        <p:spPr/>
        <p:txBody>
          <a:bodyPr>
            <a:normAutofit/>
          </a:bodyPr>
          <a:lstStyle/>
          <a:p>
            <a:pPr marL="0" indent="0">
              <a:buNone/>
            </a:pPr>
            <a:endParaRPr lang="et-EE" sz="2800" dirty="0" smtClean="0"/>
          </a:p>
          <a:p>
            <a:pPr marL="0" indent="0">
              <a:buNone/>
            </a:pPr>
            <a:r>
              <a:rPr lang="et-EE" sz="2400" dirty="0" smtClean="0">
                <a:latin typeface="Arial" panose="020B0604020202020204" pitchFamily="34" charset="0"/>
                <a:cs typeface="Arial" panose="020B0604020202020204" pitchFamily="34" charset="0"/>
              </a:rPr>
              <a:t>Lg 4 Kui </a:t>
            </a:r>
            <a:r>
              <a:rPr lang="et-EE" sz="2400" dirty="0">
                <a:latin typeface="Arial" panose="020B0604020202020204" pitchFamily="34" charset="0"/>
                <a:cs typeface="Arial" panose="020B0604020202020204" pitchFamily="34" charset="0"/>
              </a:rPr>
              <a:t>korteriomanik on teatanud korteriühistule oma elektronposti aadressi, tuleb </a:t>
            </a:r>
            <a:r>
              <a:rPr lang="et-EE" sz="2400" dirty="0" smtClean="0">
                <a:latin typeface="Arial" panose="020B0604020202020204" pitchFamily="34" charset="0"/>
                <a:cs typeface="Arial" panose="020B0604020202020204" pitchFamily="34" charset="0"/>
              </a:rPr>
              <a:t>korteriomanike üldkoosoleku </a:t>
            </a:r>
            <a:r>
              <a:rPr lang="et-EE" sz="2400" dirty="0">
                <a:latin typeface="Arial" panose="020B0604020202020204" pitchFamily="34" charset="0"/>
                <a:cs typeface="Arial" panose="020B0604020202020204" pitchFamily="34" charset="0"/>
              </a:rPr>
              <a:t>teade ja käesoleva paragrahvi lõikes 3 nimetatud dokumendid saata sellel aadressil. </a:t>
            </a:r>
            <a:br>
              <a:rPr lang="et-EE" sz="2400" dirty="0">
                <a:latin typeface="Arial" panose="020B0604020202020204" pitchFamily="34" charset="0"/>
                <a:cs typeface="Arial" panose="020B0604020202020204" pitchFamily="34" charset="0"/>
              </a:rPr>
            </a:b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91159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237067" y="365126"/>
            <a:ext cx="8278283" cy="1097914"/>
          </a:xfrm>
        </p:spPr>
        <p:txBody>
          <a:bodyPr>
            <a:normAutofit/>
          </a:bodyPr>
          <a:lstStyle/>
          <a:p>
            <a:r>
              <a:rPr lang="et-EE" sz="2400" b="1" dirty="0" smtClean="0">
                <a:latin typeface="Arial" panose="020B0604020202020204" pitchFamily="34" charset="0"/>
                <a:cs typeface="Arial" panose="020B0604020202020204" pitchFamily="34" charset="0"/>
              </a:rPr>
              <a:t>Korteriomanike üldkoosolek, juhatus</a:t>
            </a:r>
            <a:br>
              <a:rPr lang="et-EE" sz="2400" b="1" dirty="0" smtClean="0">
                <a:latin typeface="Arial" panose="020B0604020202020204" pitchFamily="34" charset="0"/>
                <a:cs typeface="Arial" panose="020B0604020202020204" pitchFamily="34" charset="0"/>
              </a:rPr>
            </a:b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237067" y="1264356"/>
            <a:ext cx="8278283" cy="5000977"/>
          </a:xfrm>
        </p:spPr>
        <p:txBody>
          <a:bodyPr>
            <a:normAutofit/>
          </a:bodyPr>
          <a:lstStyle/>
          <a:p>
            <a:pPr marL="109728" indent="0">
              <a:buNone/>
            </a:pPr>
            <a:endParaRPr lang="et-EE" sz="2400" dirty="0">
              <a:latin typeface="Arial" panose="020B0604020202020204" pitchFamily="34" charset="0"/>
              <a:cs typeface="Arial" panose="020B0604020202020204" pitchFamily="34" charset="0"/>
            </a:endParaRPr>
          </a:p>
          <a:p>
            <a:pPr marL="109728" indent="0">
              <a:buNone/>
            </a:pPr>
            <a:endParaRPr lang="et-EE" sz="2400" u="sng" dirty="0" smtClean="0">
              <a:latin typeface="Arial" panose="020B0604020202020204" pitchFamily="34" charset="0"/>
              <a:cs typeface="Arial" panose="020B0604020202020204" pitchFamily="34" charset="0"/>
            </a:endParaRPr>
          </a:p>
          <a:p>
            <a:pPr marL="109728" indent="0">
              <a:buNone/>
            </a:pPr>
            <a:r>
              <a:rPr lang="et-EE" sz="2400" u="sng" dirty="0" smtClean="0">
                <a:latin typeface="Arial" panose="020B0604020202020204" pitchFamily="34" charset="0"/>
                <a:cs typeface="Arial" panose="020B0604020202020204" pitchFamily="34" charset="0"/>
              </a:rPr>
              <a:t>Juhatuse </a:t>
            </a:r>
            <a:r>
              <a:rPr lang="et-EE" sz="2400" u="sng" dirty="0">
                <a:latin typeface="Arial" panose="020B0604020202020204" pitchFamily="34" charset="0"/>
                <a:cs typeface="Arial" panose="020B0604020202020204" pitchFamily="34" charset="0"/>
              </a:rPr>
              <a:t>liikme tasustamine   </a:t>
            </a:r>
            <a:r>
              <a:rPr lang="et-EE" sz="2400" b="1" u="sng" dirty="0">
                <a:latin typeface="Arial" panose="020B0604020202020204" pitchFamily="34" charset="0"/>
                <a:cs typeface="Arial" panose="020B0604020202020204" pitchFamily="34" charset="0"/>
              </a:rPr>
              <a:t>MTÜS § 28</a:t>
            </a:r>
            <a:r>
              <a:rPr lang="et-EE" sz="2400" b="1" u="sng" baseline="30000" dirty="0">
                <a:latin typeface="Arial" panose="020B0604020202020204" pitchFamily="34" charset="0"/>
                <a:cs typeface="Arial" panose="020B0604020202020204" pitchFamily="34" charset="0"/>
              </a:rPr>
              <a:t>1</a:t>
            </a:r>
            <a:endParaRPr lang="ru-RU" sz="2400" u="sng" dirty="0">
              <a:latin typeface="Arial" panose="020B0604020202020204" pitchFamily="34" charset="0"/>
              <a:cs typeface="Arial" panose="020B0604020202020204" pitchFamily="34" charset="0"/>
            </a:endParaRPr>
          </a:p>
          <a:p>
            <a:pPr marL="109728" indent="0">
              <a:buNone/>
            </a:pPr>
            <a:endParaRPr lang="et-EE" sz="2400" dirty="0" smtClean="0">
              <a:latin typeface="Arial" panose="020B0604020202020204" pitchFamily="34" charset="0"/>
              <a:cs typeface="Arial" panose="020B0604020202020204" pitchFamily="34" charset="0"/>
            </a:endParaRPr>
          </a:p>
          <a:p>
            <a:pPr marL="109728" indent="0">
              <a:buNone/>
            </a:pPr>
            <a:r>
              <a:rPr lang="et-EE" sz="2400" dirty="0" smtClean="0">
                <a:latin typeface="Arial" panose="020B0604020202020204" pitchFamily="34" charset="0"/>
                <a:cs typeface="Arial" panose="020B0604020202020204" pitchFamily="34" charset="0"/>
              </a:rPr>
              <a:t>Lg 1 </a:t>
            </a:r>
            <a:r>
              <a:rPr lang="et-EE" sz="2400" dirty="0">
                <a:latin typeface="Arial" panose="020B0604020202020204" pitchFamily="34" charset="0"/>
                <a:cs typeface="Arial" panose="020B0604020202020204" pitchFamily="34" charset="0"/>
              </a:rPr>
              <a:t>Kui põhikirjaga ei ole ette nähtud teisiti, võib juhatuse liikmele maksta tasu. </a:t>
            </a:r>
            <a:r>
              <a:rPr lang="et-EE" sz="2400" b="1" i="1" dirty="0">
                <a:solidFill>
                  <a:srgbClr val="002060"/>
                </a:solidFill>
                <a:latin typeface="Arial" panose="020B0604020202020204" pitchFamily="34" charset="0"/>
                <a:cs typeface="Arial" panose="020B0604020202020204" pitchFamily="34" charset="0"/>
              </a:rPr>
              <a:t>Juhatuse liikmele makstava tasu suurus ja maksmise kord määratakse üldkoosoleku otsusega.</a:t>
            </a:r>
          </a:p>
          <a:p>
            <a:pPr marL="109728" indent="0">
              <a:buNone/>
            </a:pPr>
            <a:r>
              <a:rPr lang="et-EE" sz="2400" i="1" dirty="0">
                <a:solidFill>
                  <a:srgbClr val="002060"/>
                </a:solidFill>
                <a:latin typeface="Arial" panose="020B0604020202020204" pitchFamily="34" charset="0"/>
                <a:cs typeface="Arial" panose="020B0604020202020204" pitchFamily="34" charset="0"/>
              </a:rPr>
              <a:t> </a:t>
            </a:r>
            <a:endParaRPr lang="et-EE" sz="2400" i="1" dirty="0" smtClean="0">
              <a:solidFill>
                <a:srgbClr val="002060"/>
              </a:solidFill>
              <a:latin typeface="Arial" panose="020B0604020202020204" pitchFamily="34" charset="0"/>
              <a:cs typeface="Arial" panose="020B0604020202020204" pitchFamily="34" charset="0"/>
            </a:endParaRPr>
          </a:p>
          <a:p>
            <a:endParaRPr lang="ru-RU" dirty="0"/>
          </a:p>
        </p:txBody>
      </p:sp>
    </p:spTree>
    <p:extLst>
      <p:ext uri="{BB962C8B-B14F-4D97-AF65-F5344CB8AC3E}">
        <p14:creationId xmlns:p14="http://schemas.microsoft.com/office/powerpoint/2010/main" val="22792891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1006474"/>
          </a:xfrm>
        </p:spPr>
        <p:txBody>
          <a:bodyPr>
            <a:normAutofit/>
          </a:bodyPr>
          <a:lstStyle/>
          <a:p>
            <a:pPr marL="342900" indent="-342900">
              <a:buFont typeface="Wingdings" panose="05000000000000000000" pitchFamily="2" charset="2"/>
              <a:buChar char="§"/>
            </a:pPr>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a:t>
            </a:r>
            <a:r>
              <a:rPr lang="et-EE" sz="2400" b="1" dirty="0">
                <a:latin typeface="Arial" panose="020B0604020202020204" pitchFamily="34" charset="0"/>
                <a:cs typeface="Arial" panose="020B0604020202020204" pitchFamily="34" charset="0"/>
              </a:rPr>
              <a:t>§ </a:t>
            </a:r>
            <a:r>
              <a:rPr lang="et-EE" sz="2400" b="1" dirty="0" smtClean="0">
                <a:latin typeface="Arial" panose="020B0604020202020204" pitchFamily="34" charset="0"/>
                <a:cs typeface="Arial" panose="020B0604020202020204" pitchFamily="34" charset="0"/>
              </a:rPr>
              <a:t>17   </a:t>
            </a:r>
            <a:r>
              <a:rPr lang="et-EE" sz="2400" b="1" dirty="0">
                <a:latin typeface="Arial" panose="020B0604020202020204" pitchFamily="34" charset="0"/>
                <a:cs typeface="Arial" panose="020B0604020202020204" pitchFamily="34" charset="0"/>
              </a:rPr>
              <a:t>Korteriühistu põhikiri</a:t>
            </a:r>
            <a:br>
              <a:rPr lang="et-EE" sz="2400" b="1" dirty="0">
                <a:latin typeface="Arial" panose="020B0604020202020204" pitchFamily="34" charset="0"/>
                <a:cs typeface="Arial" panose="020B0604020202020204" pitchFamily="34" charset="0"/>
              </a:rPr>
            </a:br>
            <a:endParaRPr lang="ru-RU" sz="2400" b="1" dirty="0"/>
          </a:p>
        </p:txBody>
      </p:sp>
      <p:sp>
        <p:nvSpPr>
          <p:cNvPr id="3" name="Sisu kohatäide 2"/>
          <p:cNvSpPr>
            <a:spLocks noGrp="1"/>
          </p:cNvSpPr>
          <p:nvPr>
            <p:ph idx="1"/>
          </p:nvPr>
        </p:nvSpPr>
        <p:spPr>
          <a:xfrm>
            <a:off x="628650" y="1580606"/>
            <a:ext cx="7886700" cy="4596357"/>
          </a:xfrm>
        </p:spPr>
        <p:txBody>
          <a:bodyPr>
            <a:normAutofit/>
          </a:bodyPr>
          <a:lstStyle/>
          <a:p>
            <a:pPr marL="514350" indent="-514350">
              <a:buAutoNum type="arabicParenBoth"/>
            </a:pPr>
            <a:endParaRPr lang="et-EE" sz="2400" dirty="0" smtClean="0">
              <a:latin typeface="Arial" panose="020B0604020202020204" pitchFamily="34" charset="0"/>
              <a:cs typeface="Arial" panose="020B0604020202020204" pitchFamily="34" charset="0"/>
            </a:endParaRPr>
          </a:p>
          <a:p>
            <a:pPr marL="514350" indent="-514350">
              <a:buAutoNum type="arabicParenBoth"/>
            </a:pPr>
            <a:r>
              <a:rPr lang="et-EE" sz="2400" dirty="0" smtClean="0">
                <a:latin typeface="Arial" panose="020B0604020202020204" pitchFamily="34" charset="0"/>
                <a:cs typeface="Arial" panose="020B0604020202020204" pitchFamily="34" charset="0"/>
              </a:rPr>
              <a:t>Korteriühistul </a:t>
            </a:r>
            <a:r>
              <a:rPr lang="et-EE" sz="2400" i="1" dirty="0" smtClean="0">
                <a:solidFill>
                  <a:schemeClr val="accent4">
                    <a:lumMod val="50000"/>
                  </a:schemeClr>
                </a:solidFill>
                <a:latin typeface="Arial" panose="020B0604020202020204" pitchFamily="34" charset="0"/>
                <a:cs typeface="Arial" panose="020B0604020202020204" pitchFamily="34" charset="0"/>
              </a:rPr>
              <a:t>võib olla põhikiri.</a:t>
            </a:r>
          </a:p>
          <a:p>
            <a:pPr marL="0" indent="0">
              <a:buNone/>
            </a:pPr>
            <a:r>
              <a:rPr lang="et-EE" sz="2400" dirty="0">
                <a:latin typeface="Arial" panose="020B0604020202020204" pitchFamily="34" charset="0"/>
                <a:cs typeface="Arial" panose="020B0604020202020204" pitchFamily="34" charset="0"/>
              </a:rPr>
              <a:t/>
            </a:r>
            <a:br>
              <a:rPr lang="et-EE" sz="2400" dirty="0">
                <a:latin typeface="Arial" panose="020B0604020202020204" pitchFamily="34" charset="0"/>
                <a:cs typeface="Arial" panose="020B0604020202020204" pitchFamily="34" charset="0"/>
              </a:rPr>
            </a:br>
            <a:r>
              <a:rPr lang="et-EE" sz="2400" dirty="0">
                <a:latin typeface="Arial" panose="020B0604020202020204" pitchFamily="34" charset="0"/>
                <a:cs typeface="Arial" panose="020B0604020202020204" pitchFamily="34" charset="0"/>
              </a:rPr>
              <a:t>(2) Põhikirjaga võib ette näha tingimusi, mis ei ole vastuolus seadusega ega eriomandi kokkuleppega. </a:t>
            </a: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Kui põhikirja </a:t>
            </a:r>
            <a:r>
              <a:rPr lang="et-EE" sz="2400" dirty="0">
                <a:latin typeface="Arial" panose="020B0604020202020204" pitchFamily="34" charset="0"/>
                <a:cs typeface="Arial" panose="020B0604020202020204" pitchFamily="34" charset="0"/>
              </a:rPr>
              <a:t>säte on vastuolus seadusega, kohaldatakse seaduses sätestatut. Kui põhikirja säte on vastuolus</a:t>
            </a:r>
            <a:br>
              <a:rPr lang="et-EE" sz="2400" dirty="0">
                <a:latin typeface="Arial" panose="020B0604020202020204" pitchFamily="34" charset="0"/>
                <a:cs typeface="Arial" panose="020B0604020202020204" pitchFamily="34" charset="0"/>
              </a:rPr>
            </a:br>
            <a:r>
              <a:rPr lang="et-EE" sz="2400" dirty="0">
                <a:latin typeface="Arial" panose="020B0604020202020204" pitchFamily="34" charset="0"/>
                <a:cs typeface="Arial" panose="020B0604020202020204" pitchFamily="34" charset="0"/>
              </a:rPr>
              <a:t>eriomandi kokkuleppega, kohaldatakse kokkuleppes sätestatut. </a:t>
            </a:r>
            <a:br>
              <a:rPr lang="et-EE" sz="2400" dirty="0">
                <a:latin typeface="Arial" panose="020B0604020202020204" pitchFamily="34" charset="0"/>
                <a:cs typeface="Arial" panose="020B0604020202020204" pitchFamily="34" charset="0"/>
              </a:rPr>
            </a:br>
            <a:endParaRPr lang="et-EE"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12323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a:t>
            </a:r>
            <a:r>
              <a:rPr lang="et-EE" sz="2400" b="1" dirty="0">
                <a:latin typeface="Arial" panose="020B0604020202020204" pitchFamily="34" charset="0"/>
                <a:cs typeface="Arial" panose="020B0604020202020204" pitchFamily="34" charset="0"/>
              </a:rPr>
              <a:t>§ </a:t>
            </a:r>
            <a:r>
              <a:rPr lang="et-EE" sz="2400" b="1" dirty="0" smtClean="0">
                <a:latin typeface="Arial" panose="020B0604020202020204" pitchFamily="34" charset="0"/>
                <a:cs typeface="Arial" panose="020B0604020202020204" pitchFamily="34" charset="0"/>
              </a:rPr>
              <a:t>17 Korteriühistu põhikiri</a:t>
            </a:r>
            <a:endParaRPr lang="ru-RU" sz="2400" b="1" dirty="0"/>
          </a:p>
        </p:txBody>
      </p:sp>
      <p:sp>
        <p:nvSpPr>
          <p:cNvPr id="3" name="Sisu kohatäide 2"/>
          <p:cNvSpPr>
            <a:spLocks noGrp="1"/>
          </p:cNvSpPr>
          <p:nvPr>
            <p:ph idx="1"/>
          </p:nvPr>
        </p:nvSpPr>
        <p:spPr>
          <a:xfrm>
            <a:off x="535577" y="1690689"/>
            <a:ext cx="7979773" cy="4486274"/>
          </a:xfrm>
        </p:spPr>
        <p:txBody>
          <a:bodyPr/>
          <a:lstStyle/>
          <a:p>
            <a:pPr marL="0" indent="0">
              <a:buNone/>
            </a:pPr>
            <a:endParaRPr lang="et-EE" sz="28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Põhikirja muutmise otsus on vastu võetud, kui selle poolt on hääletanud üle 2/3 üldkoosolekul osalenud liikmetest või nende esindajatest ja </a:t>
            </a:r>
            <a:r>
              <a:rPr lang="et-EE" sz="2400" i="1" dirty="0" smtClean="0">
                <a:solidFill>
                  <a:srgbClr val="002060"/>
                </a:solidFill>
                <a:latin typeface="Arial" panose="020B0604020202020204" pitchFamily="34" charset="0"/>
                <a:cs typeface="Arial" panose="020B0604020202020204" pitchFamily="34" charset="0"/>
              </a:rPr>
              <a:t>põhikirjaga ei ole ette nähtud suurema häälteenamuse nõuet.</a:t>
            </a:r>
            <a:r>
              <a:rPr lang="et-EE" sz="2400" dirty="0">
                <a:latin typeface="Arial" panose="020B0604020202020204" pitchFamily="34" charset="0"/>
                <a:cs typeface="Arial" panose="020B0604020202020204" pitchFamily="34" charset="0"/>
              </a:rPr>
              <a:t/>
            </a:r>
            <a:br>
              <a:rPr lang="et-EE" sz="2400" dirty="0">
                <a:latin typeface="Arial" panose="020B0604020202020204" pitchFamily="34" charset="0"/>
                <a:cs typeface="Arial" panose="020B0604020202020204" pitchFamily="34" charset="0"/>
              </a:rPr>
            </a:br>
            <a:endParaRPr lang="et-EE" sz="2400" dirty="0" smtClean="0">
              <a:latin typeface="Arial" panose="020B0604020202020204" pitchFamily="34" charset="0"/>
              <a:cs typeface="Arial" panose="020B0604020202020204" pitchFamily="34" charset="0"/>
            </a:endParaRPr>
          </a:p>
          <a:p>
            <a:pPr marL="0" indent="0">
              <a:buNone/>
            </a:pPr>
            <a:endParaRPr lang="et-EE" sz="2400" dirty="0" smtClean="0">
              <a:latin typeface="Arial" panose="020B0604020202020204" pitchFamily="34" charset="0"/>
              <a:cs typeface="Arial" panose="020B0604020202020204" pitchFamily="34" charset="0"/>
            </a:endParaRPr>
          </a:p>
          <a:p>
            <a:pPr marL="0" indent="0">
              <a:buNone/>
            </a:pPr>
            <a:endParaRPr lang="et-EE" sz="2400" dirty="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MTÜ seadus §23 lg 1</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77179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700" cy="1150165"/>
          </a:xfrm>
        </p:spPr>
        <p:txBody>
          <a:bodyPr>
            <a:normAutofit/>
          </a:bodyPr>
          <a:lstStyle/>
          <a:p>
            <a:pPr marL="342900" indent="-342900">
              <a:buFont typeface="Wingdings" panose="05000000000000000000" pitchFamily="2" charset="2"/>
              <a:buChar char="§"/>
            </a:pPr>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 40  Majandamiskulud</a:t>
            </a:r>
            <a:endParaRPr lang="ru-RU" sz="2400" b="1" dirty="0"/>
          </a:p>
        </p:txBody>
      </p:sp>
      <p:sp>
        <p:nvSpPr>
          <p:cNvPr id="3" name="Sisu kohatäide 2"/>
          <p:cNvSpPr>
            <a:spLocks noGrp="1"/>
          </p:cNvSpPr>
          <p:nvPr>
            <p:ph idx="1"/>
          </p:nvPr>
        </p:nvSpPr>
        <p:spPr/>
        <p:txBody>
          <a:bodyPr/>
          <a:lstStyle/>
          <a:p>
            <a:pPr marL="0" indent="0">
              <a:buNone/>
            </a:pPr>
            <a:endParaRPr lang="et-EE" dirty="0" smtClean="0"/>
          </a:p>
          <a:p>
            <a:pPr marL="0" indent="0">
              <a:buNone/>
            </a:pPr>
            <a:r>
              <a:rPr lang="et-EE" sz="2400" i="1" dirty="0" smtClean="0">
                <a:solidFill>
                  <a:srgbClr val="002060"/>
                </a:solidFill>
                <a:latin typeface="Arial" panose="020B0604020202020204" pitchFamily="34" charset="0"/>
                <a:cs typeface="Arial" panose="020B0604020202020204" pitchFamily="34" charset="0"/>
              </a:rPr>
              <a:t>Majandamiskulud</a:t>
            </a:r>
          </a:p>
          <a:p>
            <a:pPr marL="0" indent="0">
              <a:buNone/>
            </a:pPr>
            <a:r>
              <a:rPr lang="et-EE" sz="2400" i="1" dirty="0" smtClean="0">
                <a:solidFill>
                  <a:srgbClr val="002060"/>
                </a:solidFill>
                <a:latin typeface="Arial" panose="020B0604020202020204" pitchFamily="34" charset="0"/>
                <a:cs typeface="Arial" panose="020B0604020202020204" pitchFamily="34" charset="0"/>
              </a:rPr>
              <a:t>Majandamiskulude </a:t>
            </a:r>
            <a:r>
              <a:rPr lang="et-EE" sz="2400" i="1" dirty="0">
                <a:solidFill>
                  <a:srgbClr val="002060"/>
                </a:solidFill>
                <a:latin typeface="Arial" panose="020B0604020202020204" pitchFamily="34" charset="0"/>
                <a:cs typeface="Arial" panose="020B0604020202020204" pitchFamily="34" charset="0"/>
              </a:rPr>
              <a:t>sisuks on kõik kulutused, mida korteriomanik peab </a:t>
            </a:r>
            <a:r>
              <a:rPr lang="et-EE" sz="2400" i="1" dirty="0" smtClean="0">
                <a:solidFill>
                  <a:srgbClr val="002060"/>
                </a:solidFill>
                <a:latin typeface="Arial" panose="020B0604020202020204" pitchFamily="34" charset="0"/>
                <a:cs typeface="Arial" panose="020B0604020202020204" pitchFamily="34" charset="0"/>
              </a:rPr>
              <a:t>korteriühistu liikmena </a:t>
            </a:r>
            <a:r>
              <a:rPr lang="et-EE" sz="2400" i="1" dirty="0">
                <a:solidFill>
                  <a:srgbClr val="002060"/>
                </a:solidFill>
                <a:latin typeface="Arial" panose="020B0604020202020204" pitchFamily="34" charset="0"/>
                <a:cs typeface="Arial" panose="020B0604020202020204" pitchFamily="34" charset="0"/>
              </a:rPr>
              <a:t>kandma. </a:t>
            </a:r>
            <a:br>
              <a:rPr lang="et-EE" sz="2400" i="1" dirty="0">
                <a:solidFill>
                  <a:srgbClr val="002060"/>
                </a:solidFill>
                <a:latin typeface="Arial" panose="020B0604020202020204" pitchFamily="34" charset="0"/>
                <a:cs typeface="Arial" panose="020B0604020202020204" pitchFamily="34" charset="0"/>
              </a:rPr>
            </a:br>
            <a:endParaRPr lang="et-EE" sz="2400" i="1" dirty="0">
              <a:solidFill>
                <a:srgbClr val="002060"/>
              </a:solidFill>
              <a:latin typeface="Arial" panose="020B0604020202020204" pitchFamily="34" charset="0"/>
              <a:cs typeface="Arial" panose="020B0604020202020204" pitchFamily="34" charset="0"/>
            </a:endParaRPr>
          </a:p>
          <a:p>
            <a:pPr marL="0" indent="0">
              <a:buNone/>
            </a:pPr>
            <a:endParaRPr lang="ru-RU" dirty="0"/>
          </a:p>
        </p:txBody>
      </p:sp>
    </p:spTree>
    <p:extLst>
      <p:ext uri="{BB962C8B-B14F-4D97-AF65-F5344CB8AC3E}">
        <p14:creationId xmlns:p14="http://schemas.microsoft.com/office/powerpoint/2010/main" val="21334183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910518"/>
          </a:xfrm>
        </p:spPr>
        <p:txBody>
          <a:bodyPr>
            <a:normAutofit/>
          </a:bodyPr>
          <a:lstStyle/>
          <a:p>
            <a:pPr marL="342900" indent="-342900">
              <a:buFont typeface="Wingdings" panose="05000000000000000000" pitchFamily="2" charset="2"/>
              <a:buChar char="§"/>
            </a:pPr>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a:t>
            </a:r>
            <a:r>
              <a:rPr lang="et-EE" sz="2400" b="1" dirty="0">
                <a:latin typeface="Arial" panose="020B0604020202020204" pitchFamily="34" charset="0"/>
                <a:cs typeface="Arial" panose="020B0604020202020204" pitchFamily="34" charset="0"/>
              </a:rPr>
              <a:t>§ </a:t>
            </a:r>
            <a:r>
              <a:rPr lang="et-EE" sz="2400" b="1" dirty="0" smtClean="0">
                <a:latin typeface="Arial" panose="020B0604020202020204" pitchFamily="34" charset="0"/>
                <a:cs typeface="Arial" panose="020B0604020202020204" pitchFamily="34" charset="0"/>
              </a:rPr>
              <a:t>41 Majanduskava</a:t>
            </a:r>
            <a:endParaRPr lang="ru-RU" sz="2400" b="1" dirty="0"/>
          </a:p>
        </p:txBody>
      </p:sp>
      <p:sp>
        <p:nvSpPr>
          <p:cNvPr id="3" name="Sisu kohatäide 2"/>
          <p:cNvSpPr>
            <a:spLocks noGrp="1"/>
          </p:cNvSpPr>
          <p:nvPr>
            <p:ph idx="1"/>
          </p:nvPr>
        </p:nvSpPr>
        <p:spPr>
          <a:xfrm>
            <a:off x="628650" y="1275646"/>
            <a:ext cx="7886700" cy="5080706"/>
          </a:xfrm>
        </p:spPr>
        <p:txBody>
          <a:bodyPr>
            <a:noAutofit/>
          </a:bodyPr>
          <a:lstStyle/>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Lg 1 Korteriühistu </a:t>
            </a:r>
            <a:r>
              <a:rPr lang="et-EE" sz="2400" dirty="0">
                <a:latin typeface="Arial" panose="020B0604020202020204" pitchFamily="34" charset="0"/>
                <a:cs typeface="Arial" panose="020B0604020202020204" pitchFamily="34" charset="0"/>
              </a:rPr>
              <a:t>juhatus koostab korteriühistu majandusaastaks majanduskava, mis koosneb </a:t>
            </a:r>
            <a:r>
              <a:rPr lang="et-EE" sz="2400" dirty="0" smtClean="0">
                <a:latin typeface="Arial" panose="020B0604020202020204" pitchFamily="34" charset="0"/>
                <a:cs typeface="Arial" panose="020B0604020202020204" pitchFamily="34" charset="0"/>
              </a:rPr>
              <a:t>järgmistest osadest</a:t>
            </a:r>
            <a:r>
              <a:rPr lang="et-EE" sz="2400" dirty="0">
                <a:latin typeface="Arial" panose="020B0604020202020204" pitchFamily="34" charset="0"/>
                <a:cs typeface="Arial" panose="020B0604020202020204" pitchFamily="34" charset="0"/>
              </a:rPr>
              <a:t>:</a:t>
            </a:r>
            <a:br>
              <a:rPr lang="et-EE" sz="2400" dirty="0">
                <a:latin typeface="Arial" panose="020B0604020202020204" pitchFamily="34" charset="0"/>
                <a:cs typeface="Arial" panose="020B0604020202020204" pitchFamily="34" charset="0"/>
              </a:rPr>
            </a:br>
            <a:r>
              <a:rPr lang="et-EE" sz="2400" dirty="0">
                <a:latin typeface="Arial" panose="020B0604020202020204" pitchFamily="34" charset="0"/>
                <a:cs typeface="Arial" panose="020B0604020202020204" pitchFamily="34" charset="0"/>
              </a:rPr>
              <a:t>1) ülevaade kaasomandi eseme seisukorrast ja kavandatavatest toimingutest;</a:t>
            </a:r>
            <a:br>
              <a:rPr lang="et-EE" sz="2400" dirty="0">
                <a:latin typeface="Arial" panose="020B0604020202020204" pitchFamily="34" charset="0"/>
                <a:cs typeface="Arial" panose="020B0604020202020204" pitchFamily="34" charset="0"/>
              </a:rPr>
            </a:br>
            <a:r>
              <a:rPr lang="et-EE" sz="2400" dirty="0">
                <a:latin typeface="Arial" panose="020B0604020202020204" pitchFamily="34" charset="0"/>
                <a:cs typeface="Arial" panose="020B0604020202020204" pitchFamily="34" charset="0"/>
              </a:rPr>
              <a:t>2) korteriühistu kavandatavad tulud ja kulud;</a:t>
            </a:r>
            <a:br>
              <a:rPr lang="et-EE" sz="2400" dirty="0">
                <a:latin typeface="Arial" panose="020B0604020202020204" pitchFamily="34" charset="0"/>
                <a:cs typeface="Arial" panose="020B0604020202020204" pitchFamily="34" charset="0"/>
              </a:rPr>
            </a:br>
            <a:r>
              <a:rPr lang="et-EE" sz="2400" dirty="0">
                <a:latin typeface="Arial" panose="020B0604020202020204" pitchFamily="34" charset="0"/>
                <a:cs typeface="Arial" panose="020B0604020202020204" pitchFamily="34" charset="0"/>
              </a:rPr>
              <a:t>3) korteriomanike kohustuste jaotus majandamiskulude kandmisel;</a:t>
            </a:r>
            <a:br>
              <a:rPr lang="et-EE" sz="2400" dirty="0">
                <a:latin typeface="Arial" panose="020B0604020202020204" pitchFamily="34" charset="0"/>
                <a:cs typeface="Arial" panose="020B0604020202020204" pitchFamily="34" charset="0"/>
              </a:rPr>
            </a:br>
            <a:r>
              <a:rPr lang="et-EE" sz="2400" dirty="0">
                <a:latin typeface="Arial" panose="020B0604020202020204" pitchFamily="34" charset="0"/>
                <a:cs typeface="Arial" panose="020B0604020202020204" pitchFamily="34" charset="0"/>
              </a:rPr>
              <a:t>4) reservkapitali ja remondifondi tehtavate maksete suurus;</a:t>
            </a:r>
            <a:br>
              <a:rPr lang="et-EE" sz="2400" dirty="0">
                <a:latin typeface="Arial" panose="020B0604020202020204" pitchFamily="34" charset="0"/>
                <a:cs typeface="Arial" panose="020B0604020202020204" pitchFamily="34" charset="0"/>
              </a:rPr>
            </a:br>
            <a:r>
              <a:rPr lang="et-EE" sz="2400" dirty="0">
                <a:latin typeface="Arial" panose="020B0604020202020204" pitchFamily="34" charset="0"/>
                <a:cs typeface="Arial" panose="020B0604020202020204" pitchFamily="34" charset="0"/>
              </a:rPr>
              <a:t>5) kütuse, soojuse, vee- </a:t>
            </a:r>
            <a:r>
              <a:rPr lang="et-EE" sz="2400" dirty="0" smtClean="0">
                <a:latin typeface="Arial" panose="020B0604020202020204" pitchFamily="34" charset="0"/>
                <a:cs typeface="Arial" panose="020B0604020202020204" pitchFamily="34" charset="0"/>
              </a:rPr>
              <a:t>ja kanalisatsiooniteenuse </a:t>
            </a:r>
            <a:r>
              <a:rPr lang="et-EE" sz="2400" dirty="0">
                <a:latin typeface="Arial" panose="020B0604020202020204" pitchFamily="34" charset="0"/>
                <a:cs typeface="Arial" panose="020B0604020202020204" pitchFamily="34" charset="0"/>
              </a:rPr>
              <a:t>ning elektri prognoositav kogus ja maksumus. </a:t>
            </a:r>
            <a:br>
              <a:rPr lang="et-EE" sz="2400" dirty="0">
                <a:latin typeface="Arial" panose="020B0604020202020204" pitchFamily="34" charset="0"/>
                <a:cs typeface="Arial" panose="020B0604020202020204" pitchFamily="34" charset="0"/>
              </a:rPr>
            </a:b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16724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17689" y="365126"/>
            <a:ext cx="8097661" cy="1147585"/>
          </a:xfrm>
        </p:spPr>
        <p:txBody>
          <a:bodyPr>
            <a:normAutofit/>
          </a:bodyPr>
          <a:lstStyle/>
          <a:p>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a:t>
            </a:r>
            <a:r>
              <a:rPr lang="et-EE" sz="2400" b="1" dirty="0">
                <a:latin typeface="Arial" panose="020B0604020202020204" pitchFamily="34" charset="0"/>
                <a:cs typeface="Arial" panose="020B0604020202020204" pitchFamily="34" charset="0"/>
              </a:rPr>
              <a:t>§ </a:t>
            </a:r>
            <a:r>
              <a:rPr lang="et-EE" sz="2400" b="1" dirty="0" smtClean="0">
                <a:latin typeface="Arial" panose="020B0604020202020204" pitchFamily="34" charset="0"/>
                <a:cs typeface="Arial" panose="020B0604020202020204" pitchFamily="34" charset="0"/>
              </a:rPr>
              <a:t>41 Majanduskava</a:t>
            </a:r>
            <a:endParaRPr lang="ru-RU" sz="2400" b="1" dirty="0"/>
          </a:p>
        </p:txBody>
      </p:sp>
      <p:sp>
        <p:nvSpPr>
          <p:cNvPr id="3" name="Sisu kohatäide 2"/>
          <p:cNvSpPr>
            <a:spLocks noGrp="1"/>
          </p:cNvSpPr>
          <p:nvPr>
            <p:ph idx="1"/>
          </p:nvPr>
        </p:nvSpPr>
        <p:spPr>
          <a:xfrm>
            <a:off x="417689" y="1512711"/>
            <a:ext cx="8097661" cy="4664252"/>
          </a:xfrm>
        </p:spPr>
        <p:txBody>
          <a:bodyPr/>
          <a:lstStyle/>
          <a:p>
            <a:pPr marL="0" indent="0">
              <a:buNone/>
            </a:pPr>
            <a:endParaRPr lang="et-EE" sz="28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Lg 2  </a:t>
            </a:r>
            <a:r>
              <a:rPr lang="et-EE" sz="2400" dirty="0">
                <a:latin typeface="Arial" panose="020B0604020202020204" pitchFamily="34" charset="0"/>
                <a:cs typeface="Arial" panose="020B0604020202020204" pitchFamily="34" charset="0"/>
              </a:rPr>
              <a:t>Kui korteriomanike kokkuleppe või korteriühistu põhikirjaga on ette nähtud tegelikust tarbimisest </a:t>
            </a:r>
            <a:r>
              <a:rPr lang="et-EE" sz="2400" dirty="0" smtClean="0">
                <a:latin typeface="Arial" panose="020B0604020202020204" pitchFamily="34" charset="0"/>
                <a:cs typeface="Arial" panose="020B0604020202020204" pitchFamily="34" charset="0"/>
              </a:rPr>
              <a:t>sõltuvate majandamiskulude </a:t>
            </a:r>
            <a:r>
              <a:rPr lang="et-EE" sz="2400" dirty="0">
                <a:latin typeface="Arial" panose="020B0604020202020204" pitchFamily="34" charset="0"/>
                <a:cs typeface="Arial" panose="020B0604020202020204" pitchFamily="34" charset="0"/>
              </a:rPr>
              <a:t>tasumine pärast kulude suuruse selgumist, määratakse majanduskavas kindlaks </a:t>
            </a:r>
            <a:r>
              <a:rPr lang="et-EE" sz="2400" dirty="0" smtClean="0">
                <a:latin typeface="Arial" panose="020B0604020202020204" pitchFamily="34" charset="0"/>
                <a:cs typeface="Arial" panose="020B0604020202020204" pitchFamily="34" charset="0"/>
              </a:rPr>
              <a:t>ainult ülejäänud </a:t>
            </a:r>
            <a:r>
              <a:rPr lang="et-EE" sz="2400" dirty="0">
                <a:latin typeface="Arial" panose="020B0604020202020204" pitchFamily="34" charset="0"/>
                <a:cs typeface="Arial" panose="020B0604020202020204" pitchFamily="34" charset="0"/>
              </a:rPr>
              <a:t>kulude suurus.</a:t>
            </a:r>
            <a:br>
              <a:rPr lang="et-EE" sz="2400" dirty="0">
                <a:latin typeface="Arial" panose="020B0604020202020204" pitchFamily="34" charset="0"/>
                <a:cs typeface="Arial" panose="020B0604020202020204" pitchFamily="34" charset="0"/>
              </a:rPr>
            </a:b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Lg 3 Majanduskava </a:t>
            </a:r>
            <a:r>
              <a:rPr lang="et-EE" sz="2400" i="1" dirty="0">
                <a:solidFill>
                  <a:srgbClr val="002060"/>
                </a:solidFill>
                <a:latin typeface="Arial" panose="020B0604020202020204" pitchFamily="34" charset="0"/>
                <a:cs typeface="Arial" panose="020B0604020202020204" pitchFamily="34" charset="0"/>
              </a:rPr>
              <a:t>kehtestab</a:t>
            </a:r>
            <a:r>
              <a:rPr lang="et-EE" sz="2400" dirty="0">
                <a:latin typeface="Arial" panose="020B0604020202020204" pitchFamily="34" charset="0"/>
                <a:cs typeface="Arial" panose="020B0604020202020204" pitchFamily="34" charset="0"/>
              </a:rPr>
              <a:t> korteriomanike üldkoosolek. </a:t>
            </a:r>
            <a:br>
              <a:rPr lang="et-EE" sz="2400" dirty="0">
                <a:latin typeface="Arial" panose="020B0604020202020204" pitchFamily="34" charset="0"/>
                <a:cs typeface="Arial" panose="020B0604020202020204" pitchFamily="34" charset="0"/>
              </a:rPr>
            </a:b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93019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62845" y="331259"/>
            <a:ext cx="8052506" cy="889175"/>
          </a:xfrm>
        </p:spPr>
        <p:txBody>
          <a:bodyPr>
            <a:normAutofit/>
          </a:bodyPr>
          <a:lstStyle/>
          <a:p>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a:t>
            </a:r>
            <a:r>
              <a:rPr lang="et-EE" sz="2400" b="1" dirty="0">
                <a:latin typeface="Arial" panose="020B0604020202020204" pitchFamily="34" charset="0"/>
                <a:cs typeface="Arial" panose="020B0604020202020204" pitchFamily="34" charset="0"/>
              </a:rPr>
              <a:t>§ </a:t>
            </a:r>
            <a:r>
              <a:rPr lang="et-EE" sz="2400" b="1" dirty="0" smtClean="0">
                <a:latin typeface="Arial" panose="020B0604020202020204" pitchFamily="34" charset="0"/>
                <a:cs typeface="Arial" panose="020B0604020202020204" pitchFamily="34" charset="0"/>
              </a:rPr>
              <a:t>41 Majanduskava</a:t>
            </a:r>
            <a:endParaRPr lang="ru-RU" sz="2400" b="1" dirty="0"/>
          </a:p>
        </p:txBody>
      </p:sp>
      <p:sp>
        <p:nvSpPr>
          <p:cNvPr id="3" name="Sisu kohatäide 2"/>
          <p:cNvSpPr>
            <a:spLocks noGrp="1"/>
          </p:cNvSpPr>
          <p:nvPr>
            <p:ph idx="1"/>
          </p:nvPr>
        </p:nvSpPr>
        <p:spPr>
          <a:xfrm>
            <a:off x="462844" y="1399822"/>
            <a:ext cx="8052506" cy="4777141"/>
          </a:xfrm>
        </p:spPr>
        <p:txBody>
          <a:bodyPr>
            <a:noAutofit/>
          </a:bodyPr>
          <a:lstStyle/>
          <a:p>
            <a:pPr marL="0" indent="0">
              <a:buNone/>
            </a:pPr>
            <a:r>
              <a:rPr lang="et-EE" sz="2400" dirty="0" smtClean="0">
                <a:latin typeface="Arial" panose="020B0604020202020204" pitchFamily="34" charset="0"/>
                <a:cs typeface="Arial" panose="020B0604020202020204" pitchFamily="34" charset="0"/>
              </a:rPr>
              <a:t>Lg 4  </a:t>
            </a:r>
            <a:r>
              <a:rPr lang="et-EE" sz="2400" dirty="0">
                <a:latin typeface="Arial" panose="020B0604020202020204" pitchFamily="34" charset="0"/>
                <a:cs typeface="Arial" panose="020B0604020202020204" pitchFamily="34" charset="0"/>
              </a:rPr>
              <a:t>Kui majandusaasta jooksul ilmneb, et kehtestatud majanduskava ei </a:t>
            </a:r>
            <a:r>
              <a:rPr lang="et-EE" sz="2400" dirty="0" smtClean="0">
                <a:latin typeface="Arial" panose="020B0604020202020204" pitchFamily="34" charset="0"/>
                <a:cs typeface="Arial" panose="020B0604020202020204" pitchFamily="34" charset="0"/>
              </a:rPr>
              <a:t>taga korteriomandite valitsemist majanduskavas </a:t>
            </a:r>
            <a:r>
              <a:rPr lang="et-EE" sz="2400" dirty="0">
                <a:latin typeface="Arial" panose="020B0604020202020204" pitchFamily="34" charset="0"/>
                <a:cs typeface="Arial" panose="020B0604020202020204" pitchFamily="34" charset="0"/>
              </a:rPr>
              <a:t>ettenähtud mahus ega korteriühistu püsivat maksevõimelisust, on korteriühistu juhatus</a:t>
            </a:r>
            <a:br>
              <a:rPr lang="et-EE" sz="2400" dirty="0">
                <a:latin typeface="Arial" panose="020B0604020202020204" pitchFamily="34" charset="0"/>
                <a:cs typeface="Arial" panose="020B0604020202020204" pitchFamily="34" charset="0"/>
              </a:rPr>
            </a:br>
            <a:r>
              <a:rPr lang="et-EE" sz="2400" dirty="0">
                <a:latin typeface="Arial" panose="020B0604020202020204" pitchFamily="34" charset="0"/>
                <a:cs typeface="Arial" panose="020B0604020202020204" pitchFamily="34" charset="0"/>
              </a:rPr>
              <a:t>kohustatud koostama </a:t>
            </a:r>
            <a:r>
              <a:rPr lang="et-EE" sz="2400" i="1" dirty="0">
                <a:solidFill>
                  <a:srgbClr val="002060"/>
                </a:solidFill>
                <a:latin typeface="Arial" panose="020B0604020202020204" pitchFamily="34" charset="0"/>
                <a:cs typeface="Arial" panose="020B0604020202020204" pitchFamily="34" charset="0"/>
              </a:rPr>
              <a:t>uue majanduskava ja kutsuma kokku korteriomanike erakorralise üldkoosoleku </a:t>
            </a:r>
            <a:r>
              <a:rPr lang="et-EE" sz="2400" i="1" dirty="0" smtClean="0">
                <a:solidFill>
                  <a:srgbClr val="002060"/>
                </a:solidFill>
                <a:latin typeface="Arial" panose="020B0604020202020204" pitchFamily="34" charset="0"/>
                <a:cs typeface="Arial" panose="020B0604020202020204" pitchFamily="34" charset="0"/>
              </a:rPr>
              <a:t>uue majanduskava </a:t>
            </a:r>
            <a:r>
              <a:rPr lang="et-EE" sz="2400" i="1" dirty="0">
                <a:solidFill>
                  <a:srgbClr val="002060"/>
                </a:solidFill>
                <a:latin typeface="Arial" panose="020B0604020202020204" pitchFamily="34" charset="0"/>
                <a:cs typeface="Arial" panose="020B0604020202020204" pitchFamily="34" charset="0"/>
              </a:rPr>
              <a:t>kehtestamiseks</a:t>
            </a:r>
            <a:r>
              <a:rPr lang="et-EE" sz="2400" dirty="0" smtClean="0">
                <a:latin typeface="Arial" panose="020B0604020202020204" pitchFamily="34" charset="0"/>
                <a:cs typeface="Arial" panose="020B0604020202020204" pitchFamily="34" charset="0"/>
              </a:rPr>
              <a:t>.</a:t>
            </a:r>
          </a:p>
          <a:p>
            <a:pPr marL="0" indent="0">
              <a:buNone/>
            </a:pPr>
            <a:r>
              <a:rPr lang="et-EE" sz="2400" dirty="0">
                <a:latin typeface="Arial" panose="020B0604020202020204" pitchFamily="34" charset="0"/>
                <a:cs typeface="Arial" panose="020B0604020202020204" pitchFamily="34" charset="0"/>
              </a:rPr>
              <a:t/>
            </a:r>
            <a:br>
              <a:rPr lang="et-EE" sz="2400" dirty="0">
                <a:latin typeface="Arial" panose="020B0604020202020204" pitchFamily="34" charset="0"/>
                <a:cs typeface="Arial" panose="020B0604020202020204" pitchFamily="34" charset="0"/>
              </a:rPr>
            </a:br>
            <a:r>
              <a:rPr lang="et-EE" sz="2400" dirty="0" smtClean="0">
                <a:latin typeface="Arial" panose="020B0604020202020204" pitchFamily="34" charset="0"/>
                <a:cs typeface="Arial" panose="020B0604020202020204" pitchFamily="34" charset="0"/>
              </a:rPr>
              <a:t>Lg 5 Kui </a:t>
            </a:r>
            <a:r>
              <a:rPr lang="et-EE" sz="2400" dirty="0">
                <a:latin typeface="Arial" panose="020B0604020202020204" pitchFamily="34" charset="0"/>
                <a:cs typeface="Arial" panose="020B0604020202020204" pitchFamily="34" charset="0"/>
              </a:rPr>
              <a:t>majandusaasta alguseks ei ole kehtestatud uut majanduskava, kehtib senine majanduskava kuni </a:t>
            </a:r>
            <a:r>
              <a:rPr lang="et-EE" sz="2400" dirty="0" smtClean="0">
                <a:latin typeface="Arial" panose="020B0604020202020204" pitchFamily="34" charset="0"/>
                <a:cs typeface="Arial" panose="020B0604020202020204" pitchFamily="34" charset="0"/>
              </a:rPr>
              <a:t>uue majanduskava kehtestamiseni. </a:t>
            </a:r>
            <a:r>
              <a:rPr lang="et-EE" sz="2400" dirty="0">
                <a:latin typeface="Arial" panose="020B0604020202020204" pitchFamily="34" charset="0"/>
                <a:cs typeface="Arial" panose="020B0604020202020204" pitchFamily="34" charset="0"/>
              </a:rPr>
              <a:t/>
            </a:r>
            <a:br>
              <a:rPr lang="et-EE" sz="2400" dirty="0">
                <a:latin typeface="Arial" panose="020B0604020202020204" pitchFamily="34" charset="0"/>
                <a:cs typeface="Arial" panose="020B0604020202020204" pitchFamily="34" charset="0"/>
              </a:rPr>
            </a:b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0688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pPr marL="342900" indent="-342900">
              <a:buFont typeface="Wingdings" panose="05000000000000000000" pitchFamily="2" charset="2"/>
              <a:buChar char="v"/>
            </a:pPr>
            <a:r>
              <a:rPr lang="et-EE" sz="2400" b="1" dirty="0" smtClean="0">
                <a:latin typeface="Arial" panose="020B0604020202020204" pitchFamily="34" charset="0"/>
                <a:cs typeface="Arial" panose="020B0604020202020204" pitchFamily="34" charset="0"/>
              </a:rPr>
              <a:t>Korteriomandi- ja korteriühistuseadus (</a:t>
            </a:r>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a:t>
            </a:r>
            <a:br>
              <a:rPr lang="et-EE" sz="2400" b="1" dirty="0" smtClean="0">
                <a:latin typeface="Arial" panose="020B0604020202020204" pitchFamily="34" charset="0"/>
                <a:cs typeface="Arial" panose="020B0604020202020204" pitchFamily="34" charset="0"/>
              </a:rPr>
            </a:br>
            <a:r>
              <a:rPr lang="et-EE" sz="2400" b="1" dirty="0" smtClean="0">
                <a:latin typeface="Arial" panose="020B0604020202020204" pitchFamily="34" charset="0"/>
                <a:cs typeface="Arial" panose="020B0604020202020204" pitchFamily="34" charset="0"/>
              </a:rPr>
              <a:t>jõustunud 01.01.2018</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628650" y="1690689"/>
            <a:ext cx="7886700" cy="4486274"/>
          </a:xfrm>
        </p:spPr>
        <p:txBody>
          <a:bodyPr>
            <a:normAutofit/>
          </a:bodyPr>
          <a:lstStyle/>
          <a:p>
            <a:pPr>
              <a:buFont typeface="Wingdings" panose="05000000000000000000" pitchFamily="2" charset="2"/>
              <a:buChar char="§"/>
            </a:pPr>
            <a:r>
              <a:rPr lang="et-EE" sz="2400" dirty="0" smtClean="0">
                <a:latin typeface="Arial" panose="020B0604020202020204" pitchFamily="34" charset="0"/>
                <a:cs typeface="Arial" panose="020B0604020202020204" pitchFamily="34" charset="0"/>
              </a:rPr>
              <a:t>Korteriomand</a:t>
            </a:r>
          </a:p>
          <a:p>
            <a:pPr>
              <a:buFont typeface="Wingdings" panose="05000000000000000000" pitchFamily="2" charset="2"/>
              <a:buChar char="§"/>
            </a:pPr>
            <a:r>
              <a:rPr lang="et-EE" sz="2400" dirty="0" smtClean="0">
                <a:latin typeface="Arial" panose="020B0604020202020204" pitchFamily="34" charset="0"/>
                <a:cs typeface="Arial" panose="020B0604020202020204" pitchFamily="34" charset="0"/>
              </a:rPr>
              <a:t>Korteriühistu kui mittetulundusühing</a:t>
            </a:r>
          </a:p>
          <a:p>
            <a:pPr>
              <a:buFont typeface="Wingdings" panose="05000000000000000000" pitchFamily="2" charset="2"/>
              <a:buChar char="§"/>
            </a:pPr>
            <a:r>
              <a:rPr lang="et-EE" sz="2400" dirty="0" smtClean="0">
                <a:latin typeface="Arial" panose="020B0604020202020204" pitchFamily="34" charset="0"/>
                <a:cs typeface="Arial" panose="020B0604020202020204" pitchFamily="34" charset="0"/>
              </a:rPr>
              <a:t>Korteriomanike üldkoosolek, juhatus</a:t>
            </a:r>
          </a:p>
          <a:p>
            <a:pPr>
              <a:buFont typeface="Wingdings" panose="05000000000000000000" pitchFamily="2" charset="2"/>
              <a:buChar char="§"/>
            </a:pPr>
            <a:r>
              <a:rPr lang="et-EE" sz="2400" dirty="0" smtClean="0">
                <a:latin typeface="Arial" panose="020B0604020202020204" pitchFamily="34" charset="0"/>
                <a:cs typeface="Arial" panose="020B0604020202020204" pitchFamily="34" charset="0"/>
              </a:rPr>
              <a:t>Korteriühistu põhikiri</a:t>
            </a:r>
          </a:p>
          <a:p>
            <a:pPr>
              <a:buFont typeface="Wingdings" panose="05000000000000000000" pitchFamily="2" charset="2"/>
              <a:buChar char="§"/>
            </a:pPr>
            <a:r>
              <a:rPr lang="et-EE" sz="2400" dirty="0" smtClean="0">
                <a:latin typeface="Arial" panose="020B0604020202020204" pitchFamily="34" charset="0"/>
                <a:cs typeface="Arial" panose="020B0604020202020204" pitchFamily="34" charset="0"/>
              </a:rPr>
              <a:t>Majandamiskulud</a:t>
            </a:r>
          </a:p>
          <a:p>
            <a:pPr>
              <a:buFont typeface="Wingdings" panose="05000000000000000000" pitchFamily="2" charset="2"/>
              <a:buChar char="§"/>
            </a:pPr>
            <a:r>
              <a:rPr lang="et-EE" sz="2400" dirty="0" smtClean="0">
                <a:latin typeface="Arial" panose="020B0604020202020204" pitchFamily="34" charset="0"/>
                <a:cs typeface="Arial" panose="020B0604020202020204" pitchFamily="34" charset="0"/>
              </a:rPr>
              <a:t>Majanduskava</a:t>
            </a:r>
          </a:p>
          <a:p>
            <a:pPr>
              <a:buFont typeface="Wingdings" panose="05000000000000000000" pitchFamily="2" charset="2"/>
              <a:buChar char="§"/>
            </a:pPr>
            <a:r>
              <a:rPr lang="et-EE" sz="2400" dirty="0" smtClean="0">
                <a:latin typeface="Arial" panose="020B0604020202020204" pitchFamily="34" charset="0"/>
                <a:cs typeface="Arial" panose="020B0604020202020204" pitchFamily="34" charset="0"/>
              </a:rPr>
              <a:t>Reservkapital</a:t>
            </a:r>
          </a:p>
          <a:p>
            <a:pPr>
              <a:buFont typeface="Wingdings" panose="05000000000000000000" pitchFamily="2" charset="2"/>
              <a:buChar char="§"/>
            </a:pPr>
            <a:r>
              <a:rPr lang="et-EE" sz="2400" dirty="0" smtClean="0">
                <a:latin typeface="Arial" panose="020B0604020202020204" pitchFamily="34" charset="0"/>
                <a:cs typeface="Arial" panose="020B0604020202020204" pitchFamily="34" charset="0"/>
              </a:rPr>
              <a:t>Pandiõigus</a:t>
            </a:r>
          </a:p>
          <a:p>
            <a:pPr>
              <a:buFont typeface="Wingdings" panose="05000000000000000000" pitchFamily="2" charset="2"/>
              <a:buChar char="§"/>
            </a:pPr>
            <a:r>
              <a:rPr lang="et-EE" sz="2400" dirty="0" smtClean="0">
                <a:latin typeface="Arial" panose="020B0604020202020204" pitchFamily="34" charset="0"/>
                <a:cs typeface="Arial" panose="020B0604020202020204" pitchFamily="34" charset="0"/>
              </a:rPr>
              <a:t>Viivised</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33458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700" cy="1325563"/>
          </a:xfrm>
        </p:spPr>
        <p:txBody>
          <a:bodyPr>
            <a:normAutofit/>
          </a:bodyPr>
          <a:lstStyle/>
          <a:p>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 </a:t>
            </a:r>
            <a:r>
              <a:rPr lang="et-EE" sz="2400" b="1" dirty="0">
                <a:latin typeface="Arial" panose="020B0604020202020204" pitchFamily="34" charset="0"/>
                <a:cs typeface="Arial" panose="020B0604020202020204" pitchFamily="34" charset="0"/>
              </a:rPr>
              <a:t>40 Kohustuste </a:t>
            </a:r>
            <a:r>
              <a:rPr lang="et-EE" sz="2400" b="1" dirty="0" smtClean="0">
                <a:latin typeface="Arial" panose="020B0604020202020204" pitchFamily="34" charset="0"/>
                <a:cs typeface="Arial" panose="020B0604020202020204" pitchFamily="34" charset="0"/>
              </a:rPr>
              <a:t>jaotus korteriomanike vahel</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522514" y="1690689"/>
            <a:ext cx="7992836" cy="4486274"/>
          </a:xfrm>
        </p:spPr>
        <p:txBody>
          <a:bodyPr>
            <a:normAutofit/>
          </a:bodyPr>
          <a:lstStyle/>
          <a:p>
            <a:pPr marL="0" indent="0">
              <a:buNone/>
            </a:pPr>
            <a:endParaRPr lang="et-EE" sz="2800" dirty="0" smtClean="0">
              <a:latin typeface="Arial" panose="020B0604020202020204" pitchFamily="34" charset="0"/>
              <a:cs typeface="Arial" panose="020B0604020202020204" pitchFamily="34" charset="0"/>
            </a:endParaRPr>
          </a:p>
          <a:p>
            <a:pPr marL="0" indent="0">
              <a:buNone/>
            </a:pPr>
            <a:endParaRPr lang="et-EE" sz="2800" dirty="0" smtClean="0">
              <a:latin typeface="Arial" panose="020B0604020202020204" pitchFamily="34" charset="0"/>
              <a:cs typeface="Arial" panose="020B0604020202020204" pitchFamily="34" charset="0"/>
            </a:endParaRPr>
          </a:p>
          <a:p>
            <a:pPr marL="0" indent="0">
              <a:buNone/>
            </a:pPr>
            <a:r>
              <a:rPr lang="et-EE" sz="2800" dirty="0" smtClean="0">
                <a:latin typeface="Arial" panose="020B0604020202020204" pitchFamily="34" charset="0"/>
                <a:cs typeface="Arial" panose="020B0604020202020204" pitchFamily="34" charset="0"/>
              </a:rPr>
              <a:t>(</a:t>
            </a:r>
            <a:r>
              <a:rPr lang="et-EE" sz="2800" dirty="0">
                <a:latin typeface="Arial" panose="020B0604020202020204" pitchFamily="34" charset="0"/>
                <a:cs typeface="Arial" panose="020B0604020202020204" pitchFamily="34" charset="0"/>
              </a:rPr>
              <a:t>1) Korteriomanikud teevad majanduskava alusel perioodilisi ettemakseid vastavalt oma </a:t>
            </a:r>
            <a:r>
              <a:rPr lang="et-EE" sz="2800" i="1" dirty="0">
                <a:solidFill>
                  <a:srgbClr val="002060"/>
                </a:solidFill>
                <a:latin typeface="Arial" panose="020B0604020202020204" pitchFamily="34" charset="0"/>
                <a:cs typeface="Arial" panose="020B0604020202020204" pitchFamily="34" charset="0"/>
              </a:rPr>
              <a:t>kaasomandi </a:t>
            </a:r>
            <a:r>
              <a:rPr lang="et-EE" sz="2800" dirty="0">
                <a:latin typeface="Arial" panose="020B0604020202020204" pitchFamily="34" charset="0"/>
                <a:cs typeface="Arial" panose="020B0604020202020204" pitchFamily="34" charset="0"/>
              </a:rPr>
              <a:t>osa suurusele</a:t>
            </a:r>
            <a:r>
              <a:rPr lang="et-EE" sz="2800" dirty="0" smtClean="0">
                <a:latin typeface="Arial" panose="020B0604020202020204" pitchFamily="34" charset="0"/>
                <a:cs typeface="Arial" panose="020B0604020202020204" pitchFamily="34" charset="0"/>
              </a:rPr>
              <a:t>.</a:t>
            </a:r>
            <a:endParaRPr lang="et-EE"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02391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22514" y="365127"/>
            <a:ext cx="7992836" cy="1097913"/>
          </a:xfrm>
        </p:spPr>
        <p:txBody>
          <a:bodyPr>
            <a:normAutofit/>
          </a:bodyPr>
          <a:lstStyle/>
          <a:p>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 40 (järg)</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522514" y="1463040"/>
            <a:ext cx="7992836" cy="4713923"/>
          </a:xfrm>
        </p:spPr>
        <p:txBody>
          <a:bodyPr>
            <a:normAutofit/>
          </a:bodyPr>
          <a:lstStyle/>
          <a:p>
            <a:pPr marL="0" indent="0">
              <a:buNone/>
            </a:pPr>
            <a:endParaRPr lang="et-EE" sz="2800" dirty="0" smtClean="0">
              <a:latin typeface="Arial" panose="020B0604020202020204" pitchFamily="34" charset="0"/>
              <a:cs typeface="Arial" panose="020B0604020202020204" pitchFamily="34" charset="0"/>
            </a:endParaRPr>
          </a:p>
          <a:p>
            <a:pPr marL="0" indent="0">
              <a:buNone/>
            </a:pPr>
            <a:r>
              <a:rPr lang="et-EE" sz="2800" dirty="0" smtClean="0">
                <a:latin typeface="Arial" panose="020B0604020202020204" pitchFamily="34" charset="0"/>
                <a:cs typeface="Arial" panose="020B0604020202020204" pitchFamily="34" charset="0"/>
              </a:rPr>
              <a:t>(</a:t>
            </a:r>
            <a:r>
              <a:rPr lang="et-EE" sz="2800" dirty="0">
                <a:latin typeface="Arial" panose="020B0604020202020204" pitchFamily="34" charset="0"/>
                <a:cs typeface="Arial" panose="020B0604020202020204" pitchFamily="34" charset="0"/>
              </a:rPr>
              <a:t>2) </a:t>
            </a:r>
            <a:r>
              <a:rPr lang="et-EE" sz="2800" i="1" dirty="0">
                <a:solidFill>
                  <a:srgbClr val="002060"/>
                </a:solidFill>
                <a:latin typeface="Arial" panose="020B0604020202020204" pitchFamily="34" charset="0"/>
                <a:cs typeface="Arial" panose="020B0604020202020204" pitchFamily="34" charset="0"/>
              </a:rPr>
              <a:t>Korteriomanike kokkuleppe tingimusi arvestades </a:t>
            </a:r>
            <a:r>
              <a:rPr lang="et-EE" sz="2800" dirty="0">
                <a:latin typeface="Arial" panose="020B0604020202020204" pitchFamily="34" charset="0"/>
                <a:cs typeface="Arial" panose="020B0604020202020204" pitchFamily="34" charset="0"/>
              </a:rPr>
              <a:t>võib korteriühistu põhikirjaga ette näha käesoleva paragrahvi lõikes 1 sätestatust erineva kohustuste jaotuse aluse ja tasumise korra majandamiskulude </a:t>
            </a:r>
            <a:r>
              <a:rPr lang="et-EE" sz="2800" dirty="0" smtClean="0">
                <a:latin typeface="Arial" panose="020B0604020202020204" pitchFamily="34" charset="0"/>
                <a:cs typeface="Arial" panose="020B0604020202020204" pitchFamily="34" charset="0"/>
              </a:rPr>
              <a:t>kandmisel. </a:t>
            </a:r>
          </a:p>
          <a:p>
            <a:pPr marL="0" indent="0">
              <a:buNone/>
            </a:pPr>
            <a:endParaRPr lang="et-EE" sz="2800" dirty="0" smtClean="0">
              <a:latin typeface="Arial" panose="020B0604020202020204" pitchFamily="34" charset="0"/>
              <a:cs typeface="Arial" panose="020B0604020202020204" pitchFamily="34" charset="0"/>
            </a:endParaRPr>
          </a:p>
          <a:p>
            <a:pPr marL="0" indent="0">
              <a:buNone/>
            </a:pPr>
            <a:r>
              <a:rPr lang="et-EE" sz="2800" dirty="0">
                <a:latin typeface="Arial" panose="020B0604020202020204" pitchFamily="34" charset="0"/>
                <a:cs typeface="Arial" panose="020B0604020202020204" pitchFamily="34" charset="0"/>
              </a:rPr>
              <a:t> (3) Korteriomanik võib keelduda kandmast kulusid, millega ta ei ole nõustunud, kui nende kandmise nõudmine temalt oleks vastuolus </a:t>
            </a:r>
            <a:r>
              <a:rPr lang="et-EE" sz="2800" i="1" dirty="0">
                <a:solidFill>
                  <a:srgbClr val="002060"/>
                </a:solidFill>
                <a:latin typeface="Arial" panose="020B0604020202020204" pitchFamily="34" charset="0"/>
                <a:cs typeface="Arial" panose="020B0604020202020204" pitchFamily="34" charset="0"/>
              </a:rPr>
              <a:t>hea usu põhimõttega.</a:t>
            </a:r>
          </a:p>
          <a:p>
            <a:endParaRPr lang="ru-RU" dirty="0"/>
          </a:p>
        </p:txBody>
      </p:sp>
    </p:spTree>
    <p:extLst>
      <p:ext uri="{BB962C8B-B14F-4D97-AF65-F5344CB8AC3E}">
        <p14:creationId xmlns:p14="http://schemas.microsoft.com/office/powerpoint/2010/main" val="38224007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699" cy="1124039"/>
          </a:xfrm>
        </p:spPr>
        <p:txBody>
          <a:bodyPr>
            <a:normAutofit/>
          </a:bodyPr>
          <a:lstStyle/>
          <a:p>
            <a:r>
              <a:rPr lang="et-EE" sz="2400" b="1" i="1" dirty="0" smtClean="0">
                <a:solidFill>
                  <a:srgbClr val="002060"/>
                </a:solidFill>
                <a:latin typeface="Arial" panose="020B0604020202020204" pitchFamily="34" charset="0"/>
                <a:cs typeface="Arial" panose="020B0604020202020204" pitchFamily="34" charset="0"/>
              </a:rPr>
              <a:t>Hea usu põhimõte</a:t>
            </a:r>
            <a:endParaRPr lang="ru-RU" sz="2400" b="1" i="1" dirty="0">
              <a:solidFill>
                <a:srgbClr val="002060"/>
              </a:solidFill>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p:txBody>
          <a:bodyPr>
            <a:normAutofit/>
          </a:bodyPr>
          <a:lstStyle/>
          <a:p>
            <a:r>
              <a:rPr lang="et-EE" sz="2400" dirty="0" smtClean="0">
                <a:latin typeface="Arial" panose="020B0604020202020204" pitchFamily="34" charset="0"/>
                <a:cs typeface="Arial" panose="020B0604020202020204" pitchFamily="34" charset="0"/>
              </a:rPr>
              <a:t>Heas usus käitumine: kohustus käituda nagu ausalt ja õiglaselt mõtlev isik</a:t>
            </a:r>
          </a:p>
          <a:p>
            <a:pPr marL="0" indent="0">
              <a:buNone/>
            </a:pPr>
            <a:endParaRPr lang="et-EE" sz="2400" dirty="0" smtClean="0">
              <a:latin typeface="Arial" panose="020B0604020202020204" pitchFamily="34" charset="0"/>
              <a:cs typeface="Arial" panose="020B0604020202020204" pitchFamily="34" charset="0"/>
            </a:endParaRPr>
          </a:p>
          <a:p>
            <a:r>
              <a:rPr lang="et-EE" sz="2400" dirty="0" smtClean="0">
                <a:latin typeface="Arial" panose="020B0604020202020204" pitchFamily="34" charset="0"/>
                <a:cs typeface="Arial" panose="020B0604020202020204" pitchFamily="34" charset="0"/>
              </a:rPr>
              <a:t>Hea usu põhimõtte eesmärk: tagada eraõiguses aususe, õigluse ja mõistlikkuse standardid</a:t>
            </a:r>
          </a:p>
          <a:p>
            <a:pPr marL="0" indent="0">
              <a:buNone/>
            </a:pPr>
            <a:endParaRPr lang="et-EE" sz="2400" dirty="0" smtClean="0">
              <a:latin typeface="Arial" panose="020B0604020202020204" pitchFamily="34" charset="0"/>
              <a:cs typeface="Arial" panose="020B0604020202020204" pitchFamily="34" charset="0"/>
            </a:endParaRPr>
          </a:p>
          <a:p>
            <a:r>
              <a:rPr lang="et-EE" sz="2400" dirty="0" smtClean="0">
                <a:latin typeface="Arial" panose="020B0604020202020204" pitchFamily="34" charset="0"/>
                <a:cs typeface="Arial" panose="020B0604020202020204" pitchFamily="34" charset="0"/>
              </a:rPr>
              <a:t>Arvestada üksteise huvisid ja õigusi, edastada tõeseid andmeid, teatada kõigist olulistest asjaoludest</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63838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25450" y="320674"/>
            <a:ext cx="7886699" cy="1146175"/>
          </a:xfrm>
        </p:spPr>
        <p:txBody>
          <a:bodyPr>
            <a:normAutofit/>
          </a:bodyPr>
          <a:lstStyle/>
          <a:p>
            <a:pPr marL="342900" indent="-342900">
              <a:buFont typeface="Wingdings" panose="05000000000000000000" pitchFamily="2" charset="2"/>
              <a:buChar char="§"/>
            </a:pPr>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 </a:t>
            </a:r>
            <a:r>
              <a:rPr lang="et-EE" sz="2400" b="1" dirty="0">
                <a:latin typeface="Arial" panose="020B0604020202020204" pitchFamily="34" charset="0"/>
                <a:cs typeface="Arial" panose="020B0604020202020204" pitchFamily="34" charset="0"/>
              </a:rPr>
              <a:t>48. Reservkapital</a:t>
            </a:r>
            <a:endParaRPr lang="ru-RU" sz="2400" b="1" dirty="0"/>
          </a:p>
        </p:txBody>
      </p:sp>
      <p:sp>
        <p:nvSpPr>
          <p:cNvPr id="3" name="Sisu kohatäide 2"/>
          <p:cNvSpPr>
            <a:spLocks noGrp="1"/>
          </p:cNvSpPr>
          <p:nvPr>
            <p:ph idx="1"/>
          </p:nvPr>
        </p:nvSpPr>
        <p:spPr>
          <a:xfrm>
            <a:off x="425450" y="1646237"/>
            <a:ext cx="8089900" cy="4530726"/>
          </a:xfrm>
        </p:spPr>
        <p:txBody>
          <a:bodyPr>
            <a:normAutofit/>
          </a:bodyPr>
          <a:lstStyle/>
          <a:p>
            <a:pPr marL="0" indent="0">
              <a:buNone/>
            </a:pPr>
            <a:endParaRPr lang="et-EE" sz="2800" b="1" dirty="0" smtClean="0">
              <a:latin typeface="Arial" panose="020B0604020202020204" pitchFamily="34" charset="0"/>
              <a:cs typeface="Arial" panose="020B0604020202020204" pitchFamily="34" charset="0"/>
            </a:endParaRPr>
          </a:p>
          <a:p>
            <a:pPr marL="0" indent="0">
              <a:buNone/>
            </a:pPr>
            <a:r>
              <a:rPr lang="et-EE" sz="2800" b="1" dirty="0">
                <a:latin typeface="Arial" panose="020B0604020202020204" pitchFamily="34" charset="0"/>
                <a:cs typeface="Arial" panose="020B0604020202020204" pitchFamily="34" charset="0"/>
              </a:rPr>
              <a:t/>
            </a:r>
            <a:br>
              <a:rPr lang="et-EE" sz="2800" b="1" dirty="0">
                <a:latin typeface="Arial" panose="020B0604020202020204" pitchFamily="34" charset="0"/>
                <a:cs typeface="Arial" panose="020B0604020202020204" pitchFamily="34" charset="0"/>
              </a:rPr>
            </a:br>
            <a:r>
              <a:rPr lang="et-EE" sz="2400" dirty="0">
                <a:latin typeface="Arial" panose="020B0604020202020204" pitchFamily="34" charset="0"/>
                <a:cs typeface="Arial" panose="020B0604020202020204" pitchFamily="34" charset="0"/>
              </a:rPr>
              <a:t>Korteriühistul peab olema reservkapital, mille suurus on vähemalt üks kaheteistkümnendik korteriühistu </a:t>
            </a:r>
            <a:r>
              <a:rPr lang="et-EE" sz="2400" dirty="0" smtClean="0">
                <a:latin typeface="Arial" panose="020B0604020202020204" pitchFamily="34" charset="0"/>
                <a:cs typeface="Arial" panose="020B0604020202020204" pitchFamily="34" charset="0"/>
              </a:rPr>
              <a:t>aasta </a:t>
            </a:r>
            <a:r>
              <a:rPr lang="et-EE" sz="2400" b="1" i="1" dirty="0" smtClean="0">
                <a:solidFill>
                  <a:srgbClr val="002060"/>
                </a:solidFill>
                <a:latin typeface="Arial" panose="020B0604020202020204" pitchFamily="34" charset="0"/>
                <a:cs typeface="Arial" panose="020B0604020202020204" pitchFamily="34" charset="0"/>
              </a:rPr>
              <a:t>eeldatavatest </a:t>
            </a:r>
            <a:r>
              <a:rPr lang="et-EE" sz="2400" b="1" i="1" dirty="0">
                <a:solidFill>
                  <a:srgbClr val="002060"/>
                </a:solidFill>
                <a:latin typeface="Arial" panose="020B0604020202020204" pitchFamily="34" charset="0"/>
                <a:cs typeface="Arial" panose="020B0604020202020204" pitchFamily="34" charset="0"/>
              </a:rPr>
              <a:t>kuludest</a:t>
            </a:r>
            <a:r>
              <a:rPr lang="et-EE" sz="2400" i="1" dirty="0">
                <a:solidFill>
                  <a:srgbClr val="002060"/>
                </a:solidFill>
                <a:latin typeface="Arial" panose="020B0604020202020204" pitchFamily="34" charset="0"/>
                <a:cs typeface="Arial" panose="020B0604020202020204" pitchFamily="34" charset="0"/>
              </a:rPr>
              <a:t>. </a:t>
            </a:r>
            <a:endParaRPr lang="et-EE" sz="2400" i="1" dirty="0" smtClean="0">
              <a:solidFill>
                <a:srgbClr val="002060"/>
              </a:solidFill>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Reservkapitali </a:t>
            </a:r>
            <a:r>
              <a:rPr lang="et-EE" sz="2400" dirty="0">
                <a:latin typeface="Arial" panose="020B0604020202020204" pitchFamily="34" charset="0"/>
                <a:cs typeface="Arial" panose="020B0604020202020204" pitchFamily="34" charset="0"/>
              </a:rPr>
              <a:t>suuruse üle otsustab </a:t>
            </a:r>
            <a:r>
              <a:rPr lang="et-EE" sz="2400" i="1" dirty="0">
                <a:solidFill>
                  <a:srgbClr val="002060"/>
                </a:solidFill>
                <a:latin typeface="Arial" panose="020B0604020202020204" pitchFamily="34" charset="0"/>
                <a:cs typeface="Arial" panose="020B0604020202020204" pitchFamily="34" charset="0"/>
              </a:rPr>
              <a:t>korteriomanike üldkoosolek. </a:t>
            </a:r>
            <a:r>
              <a:rPr lang="et-EE" sz="2400" u="sng" dirty="0">
                <a:latin typeface="Arial" panose="020B0604020202020204" pitchFamily="34" charset="0"/>
                <a:cs typeface="Arial" panose="020B0604020202020204" pitchFamily="34" charset="0"/>
              </a:rPr>
              <a:t/>
            </a:r>
            <a:br>
              <a:rPr lang="et-EE" sz="2400" u="sng" dirty="0">
                <a:latin typeface="Arial" panose="020B0604020202020204" pitchFamily="34" charset="0"/>
                <a:cs typeface="Arial" panose="020B0604020202020204" pitchFamily="34" charset="0"/>
              </a:rPr>
            </a:br>
            <a:endParaRPr lang="ru-RU"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2279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28978" y="365127"/>
            <a:ext cx="8086372" cy="866596"/>
          </a:xfrm>
        </p:spPr>
        <p:txBody>
          <a:bodyPr>
            <a:normAutofit/>
          </a:bodyPr>
          <a:lstStyle/>
          <a:p>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 48 Reservkapital</a:t>
            </a:r>
            <a:endParaRPr lang="ru-RU" sz="2400" b="1" dirty="0"/>
          </a:p>
        </p:txBody>
      </p:sp>
      <p:sp>
        <p:nvSpPr>
          <p:cNvPr id="3" name="Sisu kohatäide 2"/>
          <p:cNvSpPr>
            <a:spLocks noGrp="1"/>
          </p:cNvSpPr>
          <p:nvPr>
            <p:ph idx="1"/>
          </p:nvPr>
        </p:nvSpPr>
        <p:spPr>
          <a:xfrm>
            <a:off x="428978" y="1411111"/>
            <a:ext cx="8086372" cy="4765852"/>
          </a:xfrm>
        </p:spPr>
        <p:txBody>
          <a:bodyPr>
            <a:normAutofit/>
          </a:bodyPr>
          <a:lstStyle/>
          <a:p>
            <a:pPr marL="0" indent="0">
              <a:buNone/>
            </a:pPr>
            <a:endParaRPr lang="et-EE" dirty="0" smtClean="0"/>
          </a:p>
          <a:p>
            <a:pPr marL="0" indent="0">
              <a:buNone/>
            </a:pPr>
            <a:r>
              <a:rPr lang="et-EE" sz="2400" dirty="0" smtClean="0">
                <a:latin typeface="Arial" panose="020B0604020202020204" pitchFamily="34" charset="0"/>
                <a:cs typeface="Arial" panose="020B0604020202020204" pitchFamily="34" charset="0"/>
              </a:rPr>
              <a:t>Eeskujuks </a:t>
            </a:r>
            <a:r>
              <a:rPr lang="et-EE" sz="2400" dirty="0">
                <a:latin typeface="Arial" panose="020B0604020202020204" pitchFamily="34" charset="0"/>
                <a:cs typeface="Arial" panose="020B0604020202020204" pitchFamily="34" charset="0"/>
              </a:rPr>
              <a:t>on KÜS § 8 lg 1, senise osakapitali asemel on korteriühistul </a:t>
            </a:r>
            <a:r>
              <a:rPr lang="et-EE" sz="2400" dirty="0" smtClean="0">
                <a:latin typeface="Arial" panose="020B0604020202020204" pitchFamily="34" charset="0"/>
                <a:cs typeface="Arial" panose="020B0604020202020204" pitchFamily="34" charset="0"/>
              </a:rPr>
              <a:t> kohustuslik reservkapital</a:t>
            </a:r>
            <a:r>
              <a:rPr lang="et-EE" sz="2400" dirty="0">
                <a:latin typeface="Arial" panose="020B0604020202020204" pitchFamily="34" charset="0"/>
                <a:cs typeface="Arial" panose="020B0604020202020204" pitchFamily="34" charset="0"/>
              </a:rPr>
              <a:t>. </a:t>
            </a:r>
            <a:endParaRPr lang="et-EE" sz="2400" dirty="0" smtClean="0">
              <a:latin typeface="Arial" panose="020B0604020202020204" pitchFamily="34" charset="0"/>
              <a:cs typeface="Arial" panose="020B0604020202020204" pitchFamily="34" charset="0"/>
            </a:endParaRPr>
          </a:p>
          <a:p>
            <a:pPr marL="0" indent="0">
              <a:buNone/>
            </a:pPr>
            <a:r>
              <a:rPr lang="et-EE" sz="2400" dirty="0">
                <a:latin typeface="Arial" panose="020B0604020202020204" pitchFamily="34" charset="0"/>
                <a:cs typeface="Arial" panose="020B0604020202020204" pitchFamily="34" charset="0"/>
              </a:rPr>
              <a:t/>
            </a:r>
            <a:br>
              <a:rPr lang="et-EE" sz="2400" dirty="0">
                <a:latin typeface="Arial" panose="020B0604020202020204" pitchFamily="34" charset="0"/>
                <a:cs typeface="Arial" panose="020B0604020202020204" pitchFamily="34" charset="0"/>
              </a:rPr>
            </a:br>
            <a:r>
              <a:rPr lang="et-EE" sz="2400" i="1" dirty="0">
                <a:solidFill>
                  <a:srgbClr val="002060"/>
                </a:solidFill>
                <a:latin typeface="Arial" panose="020B0604020202020204" pitchFamily="34" charset="0"/>
                <a:cs typeface="Arial" panose="020B0604020202020204" pitchFamily="34" charset="0"/>
              </a:rPr>
              <a:t>Reservkapitali suuruseks on vähemalt 1/12 aasta eeldatavatest majandamiskuludest ehk ühe </a:t>
            </a:r>
            <a:r>
              <a:rPr lang="et-EE" sz="2400" i="1" dirty="0" smtClean="0">
                <a:solidFill>
                  <a:srgbClr val="002060"/>
                </a:solidFill>
                <a:latin typeface="Arial" panose="020B0604020202020204" pitchFamily="34" charset="0"/>
                <a:cs typeface="Arial" panose="020B0604020202020204" pitchFamily="34" charset="0"/>
              </a:rPr>
              <a:t>kuu keskmine </a:t>
            </a:r>
            <a:r>
              <a:rPr lang="et-EE" sz="2400" i="1" dirty="0">
                <a:solidFill>
                  <a:srgbClr val="002060"/>
                </a:solidFill>
                <a:latin typeface="Arial" panose="020B0604020202020204" pitchFamily="34" charset="0"/>
                <a:cs typeface="Arial" panose="020B0604020202020204" pitchFamily="34" charset="0"/>
              </a:rPr>
              <a:t>kulu. </a:t>
            </a:r>
            <a:endParaRPr lang="et-EE" sz="2400" i="1" dirty="0" smtClean="0">
              <a:solidFill>
                <a:srgbClr val="002060"/>
              </a:solidFill>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Seega</a:t>
            </a:r>
            <a:r>
              <a:rPr lang="et-EE" sz="2400" dirty="0">
                <a:latin typeface="Arial" panose="020B0604020202020204" pitchFamily="34" charset="0"/>
                <a:cs typeface="Arial" panose="020B0604020202020204" pitchFamily="34" charset="0"/>
              </a:rPr>
              <a:t>, kui korteriomanikud otsustavad majandamiskulude suurust tõsta, siis </a:t>
            </a:r>
            <a:r>
              <a:rPr lang="et-EE" sz="2400" dirty="0" smtClean="0">
                <a:latin typeface="Arial" panose="020B0604020202020204" pitchFamily="34" charset="0"/>
                <a:cs typeface="Arial" panose="020B0604020202020204" pitchFamily="34" charset="0"/>
              </a:rPr>
              <a:t>tuleb tõsta </a:t>
            </a:r>
            <a:r>
              <a:rPr lang="et-EE" sz="2400" dirty="0">
                <a:latin typeface="Arial" panose="020B0604020202020204" pitchFamily="34" charset="0"/>
                <a:cs typeface="Arial" panose="020B0604020202020204" pitchFamily="34" charset="0"/>
              </a:rPr>
              <a:t>ka reservkapitali, kui selle senisest suurusest ei piisa. </a:t>
            </a:r>
            <a:br>
              <a:rPr lang="et-EE" sz="2400" dirty="0">
                <a:latin typeface="Arial" panose="020B0604020202020204" pitchFamily="34" charset="0"/>
                <a:cs typeface="Arial" panose="020B0604020202020204" pitchFamily="34" charset="0"/>
              </a:rPr>
            </a:b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24629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08000" y="365126"/>
            <a:ext cx="8007350" cy="1013353"/>
          </a:xfrm>
        </p:spPr>
        <p:txBody>
          <a:bodyPr>
            <a:normAutofit/>
          </a:bodyPr>
          <a:lstStyle/>
          <a:p>
            <a:pPr marL="342900" indent="-342900">
              <a:buFont typeface="Wingdings" panose="05000000000000000000" pitchFamily="2" charset="2"/>
              <a:buChar char="§"/>
            </a:pPr>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a:t>
            </a:r>
            <a:r>
              <a:rPr lang="et-EE" sz="2400" b="1" dirty="0">
                <a:latin typeface="Arial" panose="020B0604020202020204" pitchFamily="34" charset="0"/>
                <a:cs typeface="Arial" panose="020B0604020202020204" pitchFamily="34" charset="0"/>
              </a:rPr>
              <a:t>§ </a:t>
            </a:r>
            <a:r>
              <a:rPr lang="et-EE" sz="2400" b="1" dirty="0" smtClean="0">
                <a:latin typeface="Arial" panose="020B0604020202020204" pitchFamily="34" charset="0"/>
                <a:cs typeface="Arial" panose="020B0604020202020204" pitchFamily="34" charset="0"/>
              </a:rPr>
              <a:t>44 Korteriühistu </a:t>
            </a:r>
            <a:r>
              <a:rPr lang="et-EE" sz="2400" b="1" dirty="0">
                <a:latin typeface="Arial" panose="020B0604020202020204" pitchFamily="34" charset="0"/>
                <a:cs typeface="Arial" panose="020B0604020202020204" pitchFamily="34" charset="0"/>
              </a:rPr>
              <a:t>pandiõigus</a:t>
            </a:r>
            <a:br>
              <a:rPr lang="et-EE" sz="2400" b="1" dirty="0">
                <a:latin typeface="Arial" panose="020B0604020202020204" pitchFamily="34" charset="0"/>
                <a:cs typeface="Arial" panose="020B0604020202020204" pitchFamily="34" charset="0"/>
              </a:rPr>
            </a:br>
            <a:endParaRPr lang="ru-RU" sz="2400" b="1" dirty="0"/>
          </a:p>
        </p:txBody>
      </p:sp>
      <p:sp>
        <p:nvSpPr>
          <p:cNvPr id="3" name="Sisu kohatäide 2"/>
          <p:cNvSpPr>
            <a:spLocks noGrp="1"/>
          </p:cNvSpPr>
          <p:nvPr>
            <p:ph idx="1"/>
          </p:nvPr>
        </p:nvSpPr>
        <p:spPr>
          <a:xfrm>
            <a:off x="508000" y="1557867"/>
            <a:ext cx="8007350" cy="4619096"/>
          </a:xfrm>
        </p:spPr>
        <p:txBody>
          <a:bodyPr>
            <a:normAutofit/>
          </a:bodyPr>
          <a:lstStyle/>
          <a:p>
            <a:pPr marL="457200" indent="-457200">
              <a:buAutoNum type="arabicParenBoth"/>
            </a:pPr>
            <a:r>
              <a:rPr lang="et-EE" sz="2400" dirty="0" smtClean="0">
                <a:latin typeface="Arial" panose="020B0604020202020204" pitchFamily="34" charset="0"/>
                <a:cs typeface="Arial" panose="020B0604020202020204" pitchFamily="34" charset="0"/>
              </a:rPr>
              <a:t>Korteriühistul </a:t>
            </a:r>
            <a:r>
              <a:rPr lang="et-EE" sz="2400" dirty="0">
                <a:latin typeface="Arial" panose="020B0604020202020204" pitchFamily="34" charset="0"/>
                <a:cs typeface="Arial" panose="020B0604020202020204" pitchFamily="34" charset="0"/>
              </a:rPr>
              <a:t>on korteriomandist tulenevate nõuete tagamiseks pandiõigus </a:t>
            </a:r>
            <a:r>
              <a:rPr lang="et-EE" sz="2400" dirty="0" smtClean="0">
                <a:latin typeface="Arial" panose="020B0604020202020204" pitchFamily="34" charset="0"/>
                <a:cs typeface="Arial" panose="020B0604020202020204" pitchFamily="34" charset="0"/>
              </a:rPr>
              <a:t>korteriomandile (edaspidi </a:t>
            </a:r>
            <a:r>
              <a:rPr lang="et-EE" sz="2400" i="1" dirty="0">
                <a:latin typeface="Arial" panose="020B0604020202020204" pitchFamily="34" charset="0"/>
                <a:cs typeface="Arial" panose="020B0604020202020204" pitchFamily="34" charset="0"/>
              </a:rPr>
              <a:t>korteriühistu pandiõigus</a:t>
            </a:r>
            <a:r>
              <a:rPr lang="et-EE" sz="2400" dirty="0" smtClean="0">
                <a:latin typeface="Arial" panose="020B0604020202020204" pitchFamily="34" charset="0"/>
                <a:cs typeface="Arial" panose="020B0604020202020204" pitchFamily="34" charset="0"/>
              </a:rPr>
              <a:t>).</a:t>
            </a:r>
          </a:p>
          <a:p>
            <a:pPr marL="0" indent="0">
              <a:buNone/>
            </a:pPr>
            <a:r>
              <a:rPr lang="et-EE" sz="2400" dirty="0">
                <a:latin typeface="Arial" panose="020B0604020202020204" pitchFamily="34" charset="0"/>
                <a:cs typeface="Arial" panose="020B0604020202020204" pitchFamily="34" charset="0"/>
              </a:rPr>
              <a:t/>
            </a:r>
            <a:br>
              <a:rPr lang="et-EE" sz="2400" dirty="0">
                <a:latin typeface="Arial" panose="020B0604020202020204" pitchFamily="34" charset="0"/>
                <a:cs typeface="Arial" panose="020B0604020202020204" pitchFamily="34" charset="0"/>
              </a:rPr>
            </a:br>
            <a:r>
              <a:rPr lang="et-EE" sz="2400" dirty="0">
                <a:latin typeface="Arial" panose="020B0604020202020204" pitchFamily="34" charset="0"/>
                <a:cs typeface="Arial" panose="020B0604020202020204" pitchFamily="34" charset="0"/>
              </a:rPr>
              <a:t>(2) Korteriühistu pandiõigusele kohaldatakse seadustes esimesel järjekohal oleva hüpoteegi kohta sätestatut</a:t>
            </a:r>
            <a:r>
              <a:rPr lang="et-EE" sz="2400" dirty="0" smtClean="0">
                <a:latin typeface="Arial" panose="020B0604020202020204" pitchFamily="34" charset="0"/>
                <a:cs typeface="Arial" panose="020B0604020202020204" pitchFamily="34" charset="0"/>
              </a:rPr>
              <a:t>.</a:t>
            </a:r>
          </a:p>
          <a:p>
            <a:pPr marL="0" indent="0">
              <a:buNone/>
            </a:pPr>
            <a:r>
              <a:rPr lang="et-EE" sz="2400" dirty="0">
                <a:latin typeface="Arial" panose="020B0604020202020204" pitchFamily="34" charset="0"/>
                <a:cs typeface="Arial" panose="020B0604020202020204" pitchFamily="34" charset="0"/>
              </a:rPr>
              <a:t/>
            </a:r>
            <a:br>
              <a:rPr lang="et-EE" sz="2400" dirty="0">
                <a:latin typeface="Arial" panose="020B0604020202020204" pitchFamily="34" charset="0"/>
                <a:cs typeface="Arial" panose="020B0604020202020204" pitchFamily="34" charset="0"/>
              </a:rPr>
            </a:br>
            <a:r>
              <a:rPr lang="et-EE" sz="2400" dirty="0">
                <a:latin typeface="Arial" panose="020B0604020202020204" pitchFamily="34" charset="0"/>
                <a:cs typeface="Arial" panose="020B0604020202020204" pitchFamily="34" charset="0"/>
              </a:rPr>
              <a:t>(3) </a:t>
            </a:r>
            <a:r>
              <a:rPr lang="et-EE" sz="2400" i="1" dirty="0">
                <a:solidFill>
                  <a:srgbClr val="002060"/>
                </a:solidFill>
                <a:latin typeface="Arial" panose="020B0604020202020204" pitchFamily="34" charset="0"/>
                <a:cs typeface="Arial" panose="020B0604020202020204" pitchFamily="34" charset="0"/>
              </a:rPr>
              <a:t>Korteriühistu pandiõiguse suurus on korteriomandi eelmise majandusaasta majandamiskulude summa</a:t>
            </a:r>
            <a:r>
              <a:rPr lang="et-EE" sz="2400" dirty="0">
                <a:latin typeface="Arial" panose="020B0604020202020204" pitchFamily="34" charset="0"/>
                <a:cs typeface="Arial" panose="020B0604020202020204" pitchFamily="34" charset="0"/>
              </a:rPr>
              <a:t>. </a:t>
            </a:r>
            <a:br>
              <a:rPr lang="et-EE" sz="2400" dirty="0">
                <a:latin typeface="Arial" panose="020B0604020202020204" pitchFamily="34" charset="0"/>
                <a:cs typeface="Arial" panose="020B0604020202020204" pitchFamily="34" charset="0"/>
              </a:rPr>
            </a:b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16703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52697" y="365127"/>
            <a:ext cx="8162653" cy="800100"/>
          </a:xfrm>
        </p:spPr>
        <p:txBody>
          <a:bodyPr>
            <a:normAutofit/>
          </a:bodyPr>
          <a:lstStyle/>
          <a:p>
            <a:pPr marL="342900" indent="-342900">
              <a:buFont typeface="Wingdings" panose="05000000000000000000" pitchFamily="2" charset="2"/>
              <a:buChar char="§"/>
            </a:pPr>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a:t>
            </a:r>
            <a:r>
              <a:rPr lang="et-EE" sz="2400" b="1" dirty="0">
                <a:latin typeface="Arial" panose="020B0604020202020204" pitchFamily="34" charset="0"/>
                <a:cs typeface="Arial" panose="020B0604020202020204" pitchFamily="34" charset="0"/>
              </a:rPr>
              <a:t>§ </a:t>
            </a:r>
            <a:r>
              <a:rPr lang="et-EE" sz="2400" b="1" dirty="0" smtClean="0">
                <a:latin typeface="Arial" panose="020B0604020202020204" pitchFamily="34" charset="0"/>
                <a:cs typeface="Arial" panose="020B0604020202020204" pitchFamily="34" charset="0"/>
              </a:rPr>
              <a:t>42  Viivised</a:t>
            </a:r>
            <a:endParaRPr lang="ru-RU" sz="2400" b="1" dirty="0"/>
          </a:p>
        </p:txBody>
      </p:sp>
      <p:sp>
        <p:nvSpPr>
          <p:cNvPr id="3" name="Sisu kohatäide 2"/>
          <p:cNvSpPr>
            <a:spLocks noGrp="1"/>
          </p:cNvSpPr>
          <p:nvPr>
            <p:ph idx="1"/>
          </p:nvPr>
        </p:nvSpPr>
        <p:spPr>
          <a:xfrm>
            <a:off x="352697" y="1344614"/>
            <a:ext cx="8162653" cy="4832350"/>
          </a:xfrm>
        </p:spPr>
        <p:txBody>
          <a:bodyPr>
            <a:noAutofit/>
          </a:bodyPr>
          <a:lstStyle/>
          <a:p>
            <a:pPr marL="0" indent="0">
              <a:buNone/>
            </a:pPr>
            <a:r>
              <a:rPr lang="et-EE" sz="2400" b="1" dirty="0" smtClean="0">
                <a:latin typeface="Arial" panose="020B0604020202020204" pitchFamily="34" charset="0"/>
                <a:cs typeface="Arial" panose="020B0604020202020204" pitchFamily="34" charset="0"/>
              </a:rPr>
              <a:t>Viivis </a:t>
            </a:r>
            <a:r>
              <a:rPr lang="et-EE" sz="2400" b="1" dirty="0">
                <a:latin typeface="Arial" panose="020B0604020202020204" pitchFamily="34" charset="0"/>
                <a:cs typeface="Arial" panose="020B0604020202020204" pitchFamily="34" charset="0"/>
              </a:rPr>
              <a:t>ja sissenõudmiskulude hüvitamine</a:t>
            </a:r>
            <a:br>
              <a:rPr lang="et-EE" sz="2400" b="1" dirty="0">
                <a:latin typeface="Arial" panose="020B0604020202020204" pitchFamily="34" charset="0"/>
                <a:cs typeface="Arial" panose="020B0604020202020204" pitchFamily="34" charset="0"/>
              </a:rPr>
            </a:br>
            <a:endParaRPr lang="et-EE" sz="2400" b="1"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Lg 1 Kui </a:t>
            </a:r>
            <a:r>
              <a:rPr lang="et-EE" sz="2400" dirty="0">
                <a:latin typeface="Arial" panose="020B0604020202020204" pitchFamily="34" charset="0"/>
                <a:cs typeface="Arial" panose="020B0604020202020204" pitchFamily="34" charset="0"/>
              </a:rPr>
              <a:t>korteriomanik </a:t>
            </a:r>
            <a:r>
              <a:rPr lang="et-EE" sz="2400" dirty="0" smtClean="0">
                <a:latin typeface="Arial" panose="020B0604020202020204" pitchFamily="34" charset="0"/>
                <a:cs typeface="Arial" panose="020B0604020202020204" pitchFamily="34" charset="0"/>
              </a:rPr>
              <a:t>viivitab majandamiskulude </a:t>
            </a:r>
            <a:r>
              <a:rPr lang="et-EE" sz="2400" dirty="0">
                <a:latin typeface="Arial" panose="020B0604020202020204" pitchFamily="34" charset="0"/>
                <a:cs typeface="Arial" panose="020B0604020202020204" pitchFamily="34" charset="0"/>
              </a:rPr>
              <a:t>tasumisega, võib korteriühistu nõuda temalt </a:t>
            </a:r>
            <a:r>
              <a:rPr lang="et-EE" sz="2400" dirty="0" smtClean="0">
                <a:latin typeface="Arial" panose="020B0604020202020204" pitchFamily="34" charset="0"/>
                <a:cs typeface="Arial" panose="020B0604020202020204" pitchFamily="34" charset="0"/>
              </a:rPr>
              <a:t>viivist võlaõigusseaduse </a:t>
            </a:r>
            <a:r>
              <a:rPr lang="et-EE" sz="2400" dirty="0">
                <a:latin typeface="Arial" panose="020B0604020202020204" pitchFamily="34" charset="0"/>
                <a:cs typeface="Arial" panose="020B0604020202020204" pitchFamily="34" charset="0"/>
              </a:rPr>
              <a:t>§ 113 lõike 1 teises lauses sätestatud suuruses.</a:t>
            </a:r>
            <a:br>
              <a:rPr lang="et-EE" sz="2400" dirty="0">
                <a:latin typeface="Arial" panose="020B0604020202020204" pitchFamily="34" charset="0"/>
                <a:cs typeface="Arial" panose="020B0604020202020204" pitchFamily="34" charset="0"/>
              </a:rPr>
            </a:b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Lg 2 Kui </a:t>
            </a:r>
            <a:r>
              <a:rPr lang="et-EE" sz="2400" dirty="0">
                <a:latin typeface="Arial" panose="020B0604020202020204" pitchFamily="34" charset="0"/>
                <a:cs typeface="Arial" panose="020B0604020202020204" pitchFamily="34" charset="0"/>
              </a:rPr>
              <a:t>korteriühistu võib nõuda viivist, võib ta nõuda korteriomanikult võla sissenõudmiskulude </a:t>
            </a:r>
            <a:r>
              <a:rPr lang="et-EE" sz="2400" dirty="0" smtClean="0">
                <a:latin typeface="Arial" panose="020B0604020202020204" pitchFamily="34" charset="0"/>
                <a:cs typeface="Arial" panose="020B0604020202020204" pitchFamily="34" charset="0"/>
              </a:rPr>
              <a:t>hüvitamist võlaõigusseaduses </a:t>
            </a:r>
            <a:r>
              <a:rPr lang="et-EE" sz="2400" dirty="0">
                <a:latin typeface="Arial" panose="020B0604020202020204" pitchFamily="34" charset="0"/>
                <a:cs typeface="Arial" panose="020B0604020202020204" pitchFamily="34" charset="0"/>
              </a:rPr>
              <a:t>sätestatud suuruses ja tingimustel. </a:t>
            </a:r>
            <a:br>
              <a:rPr lang="et-EE" sz="2400" dirty="0">
                <a:latin typeface="Arial" panose="020B0604020202020204" pitchFamily="34" charset="0"/>
                <a:cs typeface="Arial" panose="020B0604020202020204" pitchFamily="34" charset="0"/>
              </a:rPr>
            </a:b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46262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70606" y="432860"/>
            <a:ext cx="7886700" cy="1068563"/>
          </a:xfrm>
        </p:spPr>
        <p:txBody>
          <a:bodyPr>
            <a:normAutofit/>
          </a:bodyPr>
          <a:lstStyle/>
          <a:p>
            <a:pPr marL="342900" indent="-342900">
              <a:buFont typeface="Wingdings" panose="05000000000000000000" pitchFamily="2" charset="2"/>
              <a:buChar char="§"/>
            </a:pPr>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a:t>
            </a:r>
            <a:r>
              <a:rPr lang="et-EE" sz="2400" b="1" dirty="0">
                <a:latin typeface="Arial" panose="020B0604020202020204" pitchFamily="34" charset="0"/>
                <a:cs typeface="Arial" panose="020B0604020202020204" pitchFamily="34" charset="0"/>
              </a:rPr>
              <a:t>§ </a:t>
            </a:r>
            <a:r>
              <a:rPr lang="et-EE" sz="2400" b="1" dirty="0" smtClean="0">
                <a:latin typeface="Arial" panose="020B0604020202020204" pitchFamily="34" charset="0"/>
                <a:cs typeface="Arial" panose="020B0604020202020204" pitchFamily="34" charset="0"/>
              </a:rPr>
              <a:t>42  Viivised</a:t>
            </a:r>
            <a:endParaRPr lang="ru-RU" sz="2400" b="1" dirty="0"/>
          </a:p>
        </p:txBody>
      </p:sp>
      <p:sp>
        <p:nvSpPr>
          <p:cNvPr id="3" name="Sisu kohatäide 2"/>
          <p:cNvSpPr>
            <a:spLocks noGrp="1"/>
          </p:cNvSpPr>
          <p:nvPr>
            <p:ph idx="1"/>
          </p:nvPr>
        </p:nvSpPr>
        <p:spPr>
          <a:xfrm>
            <a:off x="470606" y="1501423"/>
            <a:ext cx="8044744" cy="4675540"/>
          </a:xfrm>
        </p:spPr>
        <p:txBody>
          <a:bodyPr>
            <a:normAutofit/>
          </a:bodyPr>
          <a:lstStyle/>
          <a:p>
            <a:pPr marL="0" indent="0">
              <a:buNone/>
            </a:pPr>
            <a:endParaRPr lang="et-EE" sz="2800" b="1" dirty="0" smtClean="0">
              <a:latin typeface="Arial" panose="020B0604020202020204" pitchFamily="34" charset="0"/>
              <a:cs typeface="Arial" panose="020B0604020202020204" pitchFamily="34" charset="0"/>
            </a:endParaRPr>
          </a:p>
          <a:p>
            <a:pPr marL="0" indent="0">
              <a:buNone/>
            </a:pPr>
            <a:r>
              <a:rPr lang="et-EE" sz="2400" u="sng" dirty="0" smtClean="0">
                <a:latin typeface="Arial" panose="020B0604020202020204" pitchFamily="34" charset="0"/>
                <a:cs typeface="Arial" panose="020B0604020202020204" pitchFamily="34" charset="0"/>
              </a:rPr>
              <a:t>Võlaõigusseadus § </a:t>
            </a:r>
            <a:r>
              <a:rPr lang="et-EE" sz="2400" u="sng" dirty="0">
                <a:latin typeface="Arial" panose="020B0604020202020204" pitchFamily="34" charset="0"/>
                <a:cs typeface="Arial" panose="020B0604020202020204" pitchFamily="34" charset="0"/>
              </a:rPr>
              <a:t>94. Intress võlasuhtes</a:t>
            </a:r>
          </a:p>
          <a:p>
            <a:pPr marL="0" indent="0">
              <a:buNone/>
            </a:pPr>
            <a:r>
              <a:rPr lang="et-EE" sz="2400" dirty="0" smtClean="0">
                <a:latin typeface="Arial" panose="020B0604020202020204" pitchFamily="34" charset="0"/>
                <a:cs typeface="Arial" panose="020B0604020202020204" pitchFamily="34" charset="0"/>
              </a:rPr>
              <a:t>Lg 1  </a:t>
            </a:r>
            <a:r>
              <a:rPr lang="et-EE" sz="2400" dirty="0">
                <a:latin typeface="Arial" panose="020B0604020202020204" pitchFamily="34" charset="0"/>
                <a:cs typeface="Arial" panose="020B0604020202020204" pitchFamily="34" charset="0"/>
              </a:rPr>
              <a:t>Kui kohustuselt tuleb vastavalt seadusele või lepingule tasuda intressi, on intressimääraks poolaasta kaupa Euroopa </a:t>
            </a:r>
            <a:r>
              <a:rPr lang="et-EE" sz="2400" dirty="0" smtClean="0">
                <a:latin typeface="Arial" panose="020B0604020202020204" pitchFamily="34" charset="0"/>
                <a:cs typeface="Arial" panose="020B0604020202020204" pitchFamily="34" charset="0"/>
              </a:rPr>
              <a:t>Keskpanga </a:t>
            </a:r>
            <a:r>
              <a:rPr lang="et-EE" sz="2400" dirty="0" err="1" smtClean="0">
                <a:latin typeface="Arial" panose="020B0604020202020204" pitchFamily="34" charset="0"/>
                <a:cs typeface="Arial" panose="020B0604020202020204" pitchFamily="34" charset="0"/>
              </a:rPr>
              <a:t>põhirefinantseerimisoperatsioonidele</a:t>
            </a:r>
            <a:r>
              <a:rPr lang="et-EE" sz="2400" dirty="0" smtClean="0">
                <a:latin typeface="Arial" panose="020B0604020202020204" pitchFamily="34" charset="0"/>
                <a:cs typeface="Arial" panose="020B0604020202020204" pitchFamily="34" charset="0"/>
              </a:rPr>
              <a:t> </a:t>
            </a:r>
            <a:r>
              <a:rPr lang="et-EE" sz="2400" dirty="0">
                <a:latin typeface="Arial" panose="020B0604020202020204" pitchFamily="34" charset="0"/>
                <a:cs typeface="Arial" panose="020B0604020202020204" pitchFamily="34" charset="0"/>
              </a:rPr>
              <a:t>kohaldatav viimane intressimäär enne iga aasta 1. jaanuari ja 1. juulit, kui seaduses või lepinguga ei ole ette nähtud teisiti.</a:t>
            </a:r>
          </a:p>
          <a:p>
            <a:pPr marL="0" indent="0">
              <a:buNone/>
            </a:pPr>
            <a:r>
              <a:rPr lang="et-EE" sz="2400" dirty="0" smtClean="0">
                <a:solidFill>
                  <a:srgbClr val="FF0000"/>
                </a:solidFill>
                <a:latin typeface="Arial" panose="020B0604020202020204" pitchFamily="34" charset="0"/>
                <a:cs typeface="Arial" panose="020B0604020202020204" pitchFamily="34" charset="0"/>
              </a:rPr>
              <a:t>2018- 0 %</a:t>
            </a:r>
            <a:endParaRPr lang="ru-RU" sz="2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75883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pPr marL="571500" indent="-571500">
              <a:buFont typeface="Wingdings" panose="05000000000000000000" pitchFamily="2" charset="2"/>
              <a:buChar char="v"/>
            </a:pPr>
            <a:r>
              <a:rPr lang="et-EE" sz="2400" b="1" dirty="0" smtClean="0">
                <a:latin typeface="Arial" panose="020B0604020202020204" pitchFamily="34" charset="0"/>
                <a:cs typeface="Arial" panose="020B0604020202020204" pitchFamily="34" charset="0"/>
              </a:rPr>
              <a:t>Majandusaasta 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p:txBody>
          <a:bodyPr/>
          <a:lstStyle/>
          <a:p>
            <a:pPr>
              <a:buFont typeface="Wingdings" panose="05000000000000000000" pitchFamily="2" charset="2"/>
              <a:buChar char="§"/>
            </a:pPr>
            <a:endParaRPr lang="et-EE" dirty="0" smtClean="0"/>
          </a:p>
          <a:p>
            <a:pPr>
              <a:buFont typeface="Wingdings" panose="05000000000000000000" pitchFamily="2" charset="2"/>
              <a:buChar char="§"/>
            </a:pPr>
            <a:r>
              <a:rPr lang="et-EE" sz="2400" dirty="0" smtClean="0">
                <a:latin typeface="Arial" panose="020B0604020202020204" pitchFamily="34" charset="0"/>
                <a:cs typeface="Arial" panose="020B0604020202020204" pitchFamily="34" charset="0"/>
              </a:rPr>
              <a:t>Üldised nõuded raamatupidamise korraldamisele</a:t>
            </a:r>
          </a:p>
          <a:p>
            <a:pPr>
              <a:buFont typeface="Wingdings" panose="05000000000000000000" pitchFamily="2" charset="2"/>
              <a:buChar char="§"/>
            </a:pPr>
            <a:r>
              <a:rPr lang="et-EE" sz="2400" dirty="0" smtClean="0">
                <a:latin typeface="Arial" panose="020B0604020202020204" pitchFamily="34" charset="0"/>
                <a:cs typeface="Arial" panose="020B0604020202020204" pitchFamily="34" charset="0"/>
              </a:rPr>
              <a:t>Raamatupidamise </a:t>
            </a:r>
            <a:r>
              <a:rPr lang="et-EE" sz="2400" dirty="0" err="1" smtClean="0">
                <a:latin typeface="Arial" panose="020B0604020202020204" pitchFamily="34" charset="0"/>
                <a:cs typeface="Arial" panose="020B0604020202020204" pitchFamily="34" charset="0"/>
              </a:rPr>
              <a:t>sise</a:t>
            </a:r>
            <a:r>
              <a:rPr lang="et-EE" sz="2400" dirty="0" smtClean="0">
                <a:latin typeface="Arial" panose="020B0604020202020204" pitchFamily="34" charset="0"/>
                <a:cs typeface="Arial" panose="020B0604020202020204" pitchFamily="34" charset="0"/>
              </a:rPr>
              <a:t>-eeskiri</a:t>
            </a:r>
          </a:p>
          <a:p>
            <a:pPr>
              <a:buFont typeface="Wingdings" panose="05000000000000000000" pitchFamily="2" charset="2"/>
              <a:buChar char="§"/>
            </a:pPr>
            <a:r>
              <a:rPr lang="et-EE" sz="2400" dirty="0" smtClean="0">
                <a:latin typeface="Arial" panose="020B0604020202020204" pitchFamily="34" charset="0"/>
                <a:cs typeface="Arial" panose="020B0604020202020204" pitchFamily="34" charset="0"/>
              </a:rPr>
              <a:t>Majandusaasta aruanne</a:t>
            </a:r>
          </a:p>
          <a:p>
            <a:pPr marL="0" indent="0">
              <a:buNone/>
            </a:pPr>
            <a:r>
              <a:rPr lang="et-EE" sz="2400" dirty="0">
                <a:latin typeface="Arial" panose="020B0604020202020204" pitchFamily="34" charset="0"/>
                <a:cs typeface="Arial" panose="020B0604020202020204" pitchFamily="34" charset="0"/>
              </a:rPr>
              <a:t> </a:t>
            </a:r>
            <a:r>
              <a:rPr lang="et-EE" sz="2400" dirty="0" smtClean="0">
                <a:latin typeface="Arial" panose="020B0604020202020204" pitchFamily="34" charset="0"/>
                <a:cs typeface="Arial" panose="020B0604020202020204" pitchFamily="34" charset="0"/>
              </a:rPr>
              <a:t>   Tegevusaruanne</a:t>
            </a:r>
          </a:p>
          <a:p>
            <a:pPr marL="0" indent="0">
              <a:buNone/>
            </a:pPr>
            <a:r>
              <a:rPr lang="et-EE" sz="2400" dirty="0">
                <a:latin typeface="Arial" panose="020B0604020202020204" pitchFamily="34" charset="0"/>
                <a:cs typeface="Arial" panose="020B0604020202020204" pitchFamily="34" charset="0"/>
              </a:rPr>
              <a:t> </a:t>
            </a:r>
            <a:r>
              <a:rPr lang="et-EE" sz="2400" dirty="0" smtClean="0">
                <a:latin typeface="Arial" panose="020B0604020202020204" pitchFamily="34" charset="0"/>
                <a:cs typeface="Arial" panose="020B0604020202020204" pitchFamily="34" charset="0"/>
              </a:rPr>
              <a:t>   Raamatupidamise aastaaruanne</a:t>
            </a:r>
          </a:p>
          <a:p>
            <a:pPr marL="0" indent="0">
              <a:buNone/>
            </a:pPr>
            <a:r>
              <a:rPr lang="et-EE" sz="2400" dirty="0">
                <a:latin typeface="Arial" panose="020B0604020202020204" pitchFamily="34" charset="0"/>
                <a:cs typeface="Arial" panose="020B0604020202020204" pitchFamily="34" charset="0"/>
              </a:rPr>
              <a:t> </a:t>
            </a:r>
            <a:r>
              <a:rPr lang="et-EE" sz="2400" dirty="0" smtClean="0">
                <a:latin typeface="Arial" panose="020B0604020202020204" pitchFamily="34" charset="0"/>
                <a:cs typeface="Arial" panose="020B0604020202020204" pitchFamily="34" charset="0"/>
              </a:rPr>
              <a:t>   Raamatupidamisdokumentide säilitamise kohustus</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50118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1" y="286604"/>
            <a:ext cx="7738110" cy="876152"/>
          </a:xfrm>
        </p:spPr>
        <p:txBody>
          <a:bodyPr>
            <a:normAutofit/>
          </a:bodyPr>
          <a:lstStyle/>
          <a:p>
            <a:pPr marL="342900" indent="-342900">
              <a:buFont typeface="Wingdings" panose="05000000000000000000" pitchFamily="2" charset="2"/>
              <a:buChar char="§"/>
            </a:pPr>
            <a:r>
              <a:rPr lang="et-EE" sz="2400" b="1" dirty="0" smtClean="0">
                <a:latin typeface="Arial" panose="020B0604020202020204" pitchFamily="34" charset="0"/>
                <a:cs typeface="Arial" panose="020B0604020202020204" pitchFamily="34" charset="0"/>
              </a:rPr>
              <a:t>Üldised nõuded raamatupidamise korraldamisele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822959" y="1162756"/>
            <a:ext cx="7543801" cy="4706338"/>
          </a:xfrm>
        </p:spPr>
        <p:txBody>
          <a:bodyPr>
            <a:normAutofit/>
          </a:bodyPr>
          <a:lstStyle/>
          <a:p>
            <a:pPr marL="0" indent="0">
              <a:buNone/>
            </a:pPr>
            <a:endParaRPr lang="et-EE" sz="2400" dirty="0" smtClean="0">
              <a:latin typeface="Arial" panose="020B0604020202020204" pitchFamily="34" charset="0"/>
              <a:cs typeface="Arial" panose="020B0604020202020204" pitchFamily="34" charset="0"/>
            </a:endParaRPr>
          </a:p>
          <a:p>
            <a:pPr marL="0" indent="0">
              <a:buNone/>
            </a:pPr>
            <a:endParaRPr lang="et-EE" sz="2400" dirty="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Juhatus korraldab mittetulundusühingu       </a:t>
            </a:r>
          </a:p>
          <a:p>
            <a:pPr marL="0" indent="0">
              <a:buNone/>
            </a:pPr>
            <a:r>
              <a:rPr lang="et-EE" sz="2400" dirty="0" smtClean="0">
                <a:latin typeface="Arial" panose="020B0604020202020204" pitchFamily="34" charset="0"/>
                <a:cs typeface="Arial" panose="020B0604020202020204" pitchFamily="34" charset="0"/>
              </a:rPr>
              <a:t>raamatupidamise vastavalt raamatupidamise </a:t>
            </a:r>
          </a:p>
          <a:p>
            <a:pPr marL="0" indent="0">
              <a:buNone/>
            </a:pPr>
            <a:r>
              <a:rPr lang="et-EE" sz="2400" dirty="0" smtClean="0">
                <a:latin typeface="Arial" panose="020B0604020202020204" pitchFamily="34" charset="0"/>
                <a:cs typeface="Arial" panose="020B0604020202020204" pitchFamily="34" charset="0"/>
              </a:rPr>
              <a:t>seadusele.</a:t>
            </a:r>
          </a:p>
          <a:p>
            <a:pPr marL="0" indent="0">
              <a:buNone/>
            </a:pPr>
            <a:r>
              <a:rPr lang="et-EE" sz="2400" dirty="0" smtClean="0">
                <a:latin typeface="Arial" panose="020B0604020202020204" pitchFamily="34" charset="0"/>
                <a:cs typeface="Arial" panose="020B0604020202020204" pitchFamily="34" charset="0"/>
              </a:rPr>
              <a:t/>
            </a:r>
            <a:br>
              <a:rPr lang="et-EE" sz="2400" dirty="0" smtClean="0">
                <a:latin typeface="Arial" panose="020B0604020202020204" pitchFamily="34" charset="0"/>
                <a:cs typeface="Arial" panose="020B0604020202020204" pitchFamily="34" charset="0"/>
              </a:rPr>
            </a:br>
            <a:endParaRPr lang="et-EE" sz="2400" dirty="0" smtClean="0">
              <a:latin typeface="Arial" panose="020B0604020202020204" pitchFamily="34" charset="0"/>
              <a:cs typeface="Arial" panose="020B0604020202020204" pitchFamily="34" charset="0"/>
            </a:endParaRPr>
          </a:p>
          <a:p>
            <a:pPr>
              <a:buFont typeface="Wingdings" panose="05000000000000000000" pitchFamily="2" charset="2"/>
              <a:buChar char="ü"/>
            </a:pPr>
            <a:r>
              <a:rPr lang="et-EE" sz="2400" dirty="0" smtClean="0">
                <a:latin typeface="Arial" panose="020B0604020202020204" pitchFamily="34" charset="0"/>
                <a:cs typeface="Arial" panose="020B0604020202020204" pitchFamily="34" charset="0"/>
              </a:rPr>
              <a:t>MTÜS  </a:t>
            </a:r>
            <a:r>
              <a:rPr lang="et-EE" sz="2400" dirty="0">
                <a:latin typeface="Arial" panose="020B0604020202020204" pitchFamily="34" charset="0"/>
                <a:cs typeface="Arial" panose="020B0604020202020204" pitchFamily="34" charset="0"/>
              </a:rPr>
              <a:t>§ 35</a:t>
            </a:r>
          </a:p>
          <a:p>
            <a:pPr>
              <a:buFont typeface="Wingdings" panose="05000000000000000000" pitchFamily="2" charset="2"/>
              <a:buChar char="ü"/>
            </a:pPr>
            <a:r>
              <a:rPr lang="et-EE" sz="2400" dirty="0" err="1" smtClean="0">
                <a:latin typeface="Arial" panose="020B0604020202020204" pitchFamily="34" charset="0"/>
                <a:cs typeface="Arial" panose="020B0604020202020204" pitchFamily="34" charset="0"/>
              </a:rPr>
              <a:t>KrtS</a:t>
            </a:r>
            <a:r>
              <a:rPr lang="et-EE" sz="2400" dirty="0" smtClean="0">
                <a:latin typeface="Arial" panose="020B0604020202020204" pitchFamily="34" charset="0"/>
                <a:cs typeface="Arial" panose="020B0604020202020204" pitchFamily="34" charset="0"/>
              </a:rPr>
              <a:t> </a:t>
            </a:r>
            <a:r>
              <a:rPr lang="et-EE" sz="2400" dirty="0">
                <a:latin typeface="Arial" panose="020B0604020202020204" pitchFamily="34" charset="0"/>
                <a:cs typeface="Arial" panose="020B0604020202020204" pitchFamily="34" charset="0"/>
              </a:rPr>
              <a:t>§ 50 lg 1</a:t>
            </a:r>
          </a:p>
          <a:p>
            <a:pPr marL="0" indent="0">
              <a:buNone/>
            </a:pPr>
            <a:endParaRPr lang="et-EE" sz="2600" dirty="0">
              <a:latin typeface="Arial" panose="020B0604020202020204" pitchFamily="34" charset="0"/>
              <a:cs typeface="Arial" panose="020B0604020202020204" pitchFamily="34" charset="0"/>
            </a:endParaRPr>
          </a:p>
          <a:p>
            <a:pPr marL="0" indent="0">
              <a:buNone/>
            </a:pPr>
            <a:endParaRPr lang="et-EE" sz="2600" dirty="0" smtClean="0">
              <a:latin typeface="Arial" panose="020B0604020202020204" pitchFamily="34" charset="0"/>
              <a:cs typeface="Arial" panose="020B0604020202020204" pitchFamily="34" charset="0"/>
            </a:endParaRPr>
          </a:p>
          <a:p>
            <a:endParaRPr lang="et-EE" sz="2600" dirty="0" smtClean="0">
              <a:latin typeface="Arial" panose="020B0604020202020204" pitchFamily="34" charset="0"/>
              <a:cs typeface="Arial" panose="020B0604020202020204" pitchFamily="34" charset="0"/>
            </a:endParaRPr>
          </a:p>
          <a:p>
            <a:endParaRPr lang="et-EE" dirty="0"/>
          </a:p>
          <a:p>
            <a:endParaRPr lang="ru-RU" dirty="0"/>
          </a:p>
        </p:txBody>
      </p:sp>
    </p:spTree>
    <p:extLst>
      <p:ext uri="{BB962C8B-B14F-4D97-AF65-F5344CB8AC3E}">
        <p14:creationId xmlns:p14="http://schemas.microsoft.com/office/powerpoint/2010/main" val="3647195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u kohatäide 2"/>
          <p:cNvSpPr>
            <a:spLocks noGrp="1"/>
          </p:cNvSpPr>
          <p:nvPr>
            <p:ph idx="1"/>
          </p:nvPr>
        </p:nvSpPr>
        <p:spPr>
          <a:xfrm>
            <a:off x="444137" y="1515291"/>
            <a:ext cx="8071213" cy="4661672"/>
          </a:xfrm>
        </p:spPr>
        <p:txBody>
          <a:bodyPr>
            <a:noAutofit/>
          </a:bodyPr>
          <a:lstStyle/>
          <a:p>
            <a:pPr marL="0" indent="0">
              <a:buNone/>
            </a:pPr>
            <a:endParaRPr lang="et-EE" sz="2800" b="1" dirty="0" smtClean="0">
              <a:latin typeface="Arial" panose="020B0604020202020204" pitchFamily="34" charset="0"/>
              <a:cs typeface="Arial" panose="020B0604020202020204" pitchFamily="34" charset="0"/>
            </a:endParaRPr>
          </a:p>
          <a:p>
            <a:pPr marL="514350" indent="-514350">
              <a:buAutoNum type="arabicParenBoth"/>
            </a:pPr>
            <a:r>
              <a:rPr lang="et-EE" sz="2800" dirty="0" smtClean="0">
                <a:latin typeface="Arial" panose="020B0604020202020204" pitchFamily="34" charset="0"/>
                <a:cs typeface="Arial" panose="020B0604020202020204" pitchFamily="34" charset="0"/>
              </a:rPr>
              <a:t>Korteriomand </a:t>
            </a:r>
            <a:r>
              <a:rPr lang="et-EE" sz="2800" dirty="0">
                <a:latin typeface="Arial" panose="020B0604020202020204" pitchFamily="34" charset="0"/>
                <a:cs typeface="Arial" panose="020B0604020202020204" pitchFamily="34" charset="0"/>
              </a:rPr>
              <a:t>on eriomand hoone reaalosa üle, mis on ühendatud mõttelise osaga kinnisasja kaasomandist, mille juurde eriomand kuulub</a:t>
            </a:r>
            <a:r>
              <a:rPr lang="et-EE" sz="2800" dirty="0" smtClean="0">
                <a:latin typeface="Arial" panose="020B0604020202020204" pitchFamily="34" charset="0"/>
                <a:cs typeface="Arial" panose="020B0604020202020204" pitchFamily="34" charset="0"/>
              </a:rPr>
              <a:t>.</a:t>
            </a:r>
          </a:p>
          <a:p>
            <a:pPr marL="0" indent="0">
              <a:buNone/>
            </a:pPr>
            <a:endParaRPr lang="et-EE" sz="2800" dirty="0">
              <a:latin typeface="Arial" panose="020B0604020202020204" pitchFamily="34" charset="0"/>
              <a:cs typeface="Arial" panose="020B0604020202020204" pitchFamily="34" charset="0"/>
            </a:endParaRPr>
          </a:p>
          <a:p>
            <a:pPr marL="0" indent="0">
              <a:buNone/>
            </a:pPr>
            <a:r>
              <a:rPr lang="et-EE" sz="2800" dirty="0" smtClean="0">
                <a:latin typeface="Arial" panose="020B0604020202020204" pitchFamily="34" charset="0"/>
                <a:cs typeface="Arial" panose="020B0604020202020204" pitchFamily="34" charset="0"/>
              </a:rPr>
              <a:t>(</a:t>
            </a:r>
            <a:r>
              <a:rPr lang="et-EE" sz="2800" dirty="0">
                <a:latin typeface="Arial" panose="020B0604020202020204" pitchFamily="34" charset="0"/>
                <a:cs typeface="Arial" panose="020B0604020202020204" pitchFamily="34" charset="0"/>
              </a:rPr>
              <a:t>2) Korteriomandid peavad olema ühe kinnisasja piires.</a:t>
            </a:r>
          </a:p>
          <a:p>
            <a:pPr marL="0" indent="0">
              <a:buNone/>
            </a:pPr>
            <a:r>
              <a:rPr lang="et-EE" sz="2800" dirty="0">
                <a:latin typeface="Arial" panose="020B0604020202020204" pitchFamily="34" charset="0"/>
                <a:cs typeface="Arial" panose="020B0604020202020204" pitchFamily="34" charset="0"/>
              </a:rPr>
              <a:t> </a:t>
            </a:r>
            <a:endParaRPr lang="ru-RU" sz="2800" dirty="0">
              <a:latin typeface="Arial" panose="020B0604020202020204" pitchFamily="34" charset="0"/>
              <a:cs typeface="Arial" panose="020B0604020202020204" pitchFamily="34" charset="0"/>
            </a:endParaRPr>
          </a:p>
        </p:txBody>
      </p:sp>
      <p:sp>
        <p:nvSpPr>
          <p:cNvPr id="7" name="Pealkiri 6"/>
          <p:cNvSpPr>
            <a:spLocks noGrp="1"/>
          </p:cNvSpPr>
          <p:nvPr>
            <p:ph type="title"/>
          </p:nvPr>
        </p:nvSpPr>
        <p:spPr/>
        <p:txBody>
          <a:bodyPr>
            <a:normAutofit/>
          </a:bodyPr>
          <a:lstStyle/>
          <a:p>
            <a:pPr marL="342900" indent="-342900">
              <a:buFont typeface="Wingdings" panose="05000000000000000000" pitchFamily="2" charset="2"/>
              <a:buChar char="§"/>
            </a:pPr>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 1 Korteriomand </a:t>
            </a:r>
            <a:endParaRPr lang="ru-RU"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93232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8"/>
            <a:ext cx="7886700" cy="1241604"/>
          </a:xfrm>
        </p:spPr>
        <p:txBody>
          <a:bodyPr>
            <a:normAutofit/>
          </a:bodyPr>
          <a:lstStyle/>
          <a:p>
            <a:r>
              <a:rPr lang="et-EE" sz="2400" b="1" dirty="0">
                <a:latin typeface="Arial" panose="020B0604020202020204" pitchFamily="34" charset="0"/>
                <a:cs typeface="Arial" panose="020B0604020202020204" pitchFamily="34" charset="0"/>
              </a:rPr>
              <a:t>Üldised nõuded raamatupidamise korraldamisele</a:t>
            </a:r>
            <a:endParaRPr lang="ru-RU" sz="2400" dirty="0"/>
          </a:p>
        </p:txBody>
      </p:sp>
      <p:sp>
        <p:nvSpPr>
          <p:cNvPr id="3" name="Sisu kohatäide 2"/>
          <p:cNvSpPr>
            <a:spLocks noGrp="1"/>
          </p:cNvSpPr>
          <p:nvPr>
            <p:ph idx="1"/>
          </p:nvPr>
        </p:nvSpPr>
        <p:spPr>
          <a:xfrm>
            <a:off x="628650" y="1802674"/>
            <a:ext cx="7886700" cy="4374289"/>
          </a:xfrm>
        </p:spPr>
        <p:txBody>
          <a:bodyPr>
            <a:normAutofit/>
          </a:bodyPr>
          <a:lstStyle/>
          <a:p>
            <a:pPr marL="0" indent="0">
              <a:buNone/>
            </a:pPr>
            <a:r>
              <a:rPr lang="et-EE" sz="2400" i="1" dirty="0">
                <a:solidFill>
                  <a:srgbClr val="002060"/>
                </a:solidFill>
                <a:latin typeface="Arial" panose="020B0604020202020204" pitchFamily="34" charset="0"/>
                <a:cs typeface="Arial" panose="020B0604020202020204" pitchFamily="34" charset="0"/>
              </a:rPr>
              <a:t>Kuni kümne korteriomandiga korteriühistu,</a:t>
            </a:r>
            <a:r>
              <a:rPr lang="et-EE" sz="2400" dirty="0">
                <a:latin typeface="Arial" panose="020B0604020202020204" pitchFamily="34" charset="0"/>
                <a:cs typeface="Arial" panose="020B0604020202020204" pitchFamily="34" charset="0"/>
              </a:rPr>
              <a:t> mida korteriomanikud juhivad ja esindavad ühiselt käesoleva seaduse § 24 lõike 4 kohaselt, võib pidada kassapõhist raamatupidamist. Sellisel juhul kohaldatakse raamatupidamise seaduse § 43 lõikes 2 sätestatut.</a:t>
            </a:r>
          </a:p>
          <a:p>
            <a:endParaRPr lang="et-EE" sz="2400" dirty="0">
              <a:latin typeface="Arial" panose="020B0604020202020204" pitchFamily="34" charset="0"/>
              <a:cs typeface="Arial" panose="020B0604020202020204" pitchFamily="34" charset="0"/>
            </a:endParaRPr>
          </a:p>
          <a:p>
            <a:pPr marL="0" indent="0">
              <a:buNone/>
            </a:pPr>
            <a:endParaRPr lang="et-EE" sz="2400" b="1" dirty="0">
              <a:latin typeface="Arial" panose="020B0604020202020204" pitchFamily="34" charset="0"/>
              <a:cs typeface="Arial" panose="020B0604020202020204" pitchFamily="34" charset="0"/>
            </a:endParaRP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Korteriomandi- ja korteriühistuseadus § 50 lg 2</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56438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31260"/>
            <a:ext cx="7886700" cy="766019"/>
          </a:xfrm>
        </p:spPr>
        <p:txBody>
          <a:bodyPr>
            <a:normAutofit/>
          </a:bodyPr>
          <a:lstStyle/>
          <a:p>
            <a:r>
              <a:rPr lang="et-EE" sz="2400" b="1" dirty="0" smtClean="0">
                <a:latin typeface="Arial" panose="020B0604020202020204" pitchFamily="34" charset="0"/>
                <a:cs typeface="Arial" panose="020B0604020202020204" pitchFamily="34" charset="0"/>
              </a:rPr>
              <a:t>Üldised nõuded raamatupidamise korraldamisele</a:t>
            </a:r>
            <a:endParaRPr lang="ru-RU" sz="2400" b="1" dirty="0"/>
          </a:p>
        </p:txBody>
      </p:sp>
      <p:sp>
        <p:nvSpPr>
          <p:cNvPr id="3" name="Sisu kohatäide 2"/>
          <p:cNvSpPr>
            <a:spLocks noGrp="1"/>
          </p:cNvSpPr>
          <p:nvPr>
            <p:ph idx="1"/>
          </p:nvPr>
        </p:nvSpPr>
        <p:spPr>
          <a:xfrm>
            <a:off x="462844" y="1625600"/>
            <a:ext cx="8052506" cy="4551363"/>
          </a:xfrm>
        </p:spPr>
        <p:txBody>
          <a:bodyPr>
            <a:normAutofit fontScale="85000" lnSpcReduction="20000"/>
          </a:bodyPr>
          <a:lstStyle/>
          <a:p>
            <a:endParaRPr lang="et-EE" dirty="0" smtClean="0"/>
          </a:p>
          <a:p>
            <a:pPr marL="0" indent="0">
              <a:buNone/>
            </a:pPr>
            <a:r>
              <a:rPr lang="et-EE" dirty="0" smtClean="0"/>
              <a:t>   </a:t>
            </a:r>
          </a:p>
          <a:p>
            <a:pPr marL="0" indent="0">
              <a:buNone/>
            </a:pPr>
            <a:r>
              <a:rPr lang="et-EE" dirty="0">
                <a:latin typeface="Arial" panose="020B0604020202020204" pitchFamily="34" charset="0"/>
                <a:cs typeface="Arial" panose="020B0604020202020204" pitchFamily="34" charset="0"/>
              </a:rPr>
              <a:t> </a:t>
            </a:r>
            <a:r>
              <a:rPr lang="et-EE" dirty="0" smtClean="0">
                <a:latin typeface="Arial" panose="020B0604020202020204" pitchFamily="34" charset="0"/>
                <a:cs typeface="Arial" panose="020B0604020202020204" pitchFamily="34" charset="0"/>
              </a:rPr>
              <a:t> Raamatupidamine peab olema korraldatud nii, </a:t>
            </a:r>
          </a:p>
          <a:p>
            <a:pPr marL="0" indent="0">
              <a:buNone/>
            </a:pPr>
            <a:r>
              <a:rPr lang="et-EE" dirty="0">
                <a:latin typeface="Arial" panose="020B0604020202020204" pitchFamily="34" charset="0"/>
                <a:cs typeface="Arial" panose="020B0604020202020204" pitchFamily="34" charset="0"/>
              </a:rPr>
              <a:t> </a:t>
            </a:r>
            <a:r>
              <a:rPr lang="et-EE" dirty="0" smtClean="0">
                <a:latin typeface="Arial" panose="020B0604020202020204" pitchFamily="34" charset="0"/>
                <a:cs typeface="Arial" panose="020B0604020202020204" pitchFamily="34" charset="0"/>
              </a:rPr>
              <a:t> et oleks tagatud aktuaalse, olulise, objektiivse ja </a:t>
            </a:r>
          </a:p>
          <a:p>
            <a:pPr marL="0" indent="0">
              <a:buNone/>
            </a:pPr>
            <a:r>
              <a:rPr lang="et-EE" dirty="0">
                <a:latin typeface="Arial" panose="020B0604020202020204" pitchFamily="34" charset="0"/>
                <a:cs typeface="Arial" panose="020B0604020202020204" pitchFamily="34" charset="0"/>
              </a:rPr>
              <a:t> </a:t>
            </a:r>
            <a:r>
              <a:rPr lang="et-EE" dirty="0" smtClean="0">
                <a:latin typeface="Arial" panose="020B0604020202020204" pitchFamily="34" charset="0"/>
                <a:cs typeface="Arial" panose="020B0604020202020204" pitchFamily="34" charset="0"/>
              </a:rPr>
              <a:t> võrreldava informatsiooni saamine </a:t>
            </a:r>
          </a:p>
          <a:p>
            <a:pPr marL="0" indent="0">
              <a:buNone/>
            </a:pPr>
            <a:r>
              <a:rPr lang="et-EE" dirty="0">
                <a:latin typeface="Arial" panose="020B0604020202020204" pitchFamily="34" charset="0"/>
                <a:cs typeface="Arial" panose="020B0604020202020204" pitchFamily="34" charset="0"/>
              </a:rPr>
              <a:t> </a:t>
            </a:r>
            <a:r>
              <a:rPr lang="et-EE" dirty="0" smtClean="0">
                <a:latin typeface="Arial" panose="020B0604020202020204" pitchFamily="34" charset="0"/>
                <a:cs typeface="Arial" panose="020B0604020202020204" pitchFamily="34" charset="0"/>
              </a:rPr>
              <a:t> raamatupidamiskohustuslase </a:t>
            </a:r>
            <a:r>
              <a:rPr lang="et-EE" i="1" dirty="0" smtClean="0">
                <a:solidFill>
                  <a:srgbClr val="002060"/>
                </a:solidFill>
                <a:latin typeface="Arial" panose="020B0604020202020204" pitchFamily="34" charset="0"/>
                <a:cs typeface="Arial" panose="020B0604020202020204" pitchFamily="34" charset="0"/>
              </a:rPr>
              <a:t>finantsseisundist,</a:t>
            </a:r>
          </a:p>
          <a:p>
            <a:pPr marL="0" indent="0">
              <a:buNone/>
            </a:pPr>
            <a:r>
              <a:rPr lang="et-EE" i="1" dirty="0" smtClean="0">
                <a:solidFill>
                  <a:srgbClr val="002060"/>
                </a:solidFill>
                <a:latin typeface="Arial" panose="020B0604020202020204" pitchFamily="34" charset="0"/>
                <a:cs typeface="Arial" panose="020B0604020202020204" pitchFamily="34" charset="0"/>
              </a:rPr>
              <a:t>  finantstulemustest ja rahavoogudest</a:t>
            </a:r>
            <a:r>
              <a:rPr lang="et-EE" dirty="0" smtClean="0">
                <a:latin typeface="Arial" panose="020B0604020202020204" pitchFamily="34" charset="0"/>
                <a:cs typeface="Arial" panose="020B0604020202020204" pitchFamily="34" charset="0"/>
              </a:rPr>
              <a:t>.</a:t>
            </a:r>
          </a:p>
          <a:p>
            <a:pPr marL="0" indent="0">
              <a:buNone/>
            </a:pPr>
            <a:r>
              <a:rPr lang="et-EE" dirty="0">
                <a:latin typeface="Arial" panose="020B0604020202020204" pitchFamily="34" charset="0"/>
                <a:cs typeface="Arial" panose="020B0604020202020204" pitchFamily="34" charset="0"/>
              </a:rPr>
              <a:t> </a:t>
            </a:r>
            <a:r>
              <a:rPr lang="et-EE" dirty="0" smtClean="0">
                <a:latin typeface="Arial" panose="020B0604020202020204" pitchFamily="34" charset="0"/>
                <a:cs typeface="Arial" panose="020B0604020202020204" pitchFamily="34" charset="0"/>
              </a:rPr>
              <a:t>        </a:t>
            </a:r>
          </a:p>
          <a:p>
            <a:pPr marL="0" indent="0">
              <a:buNone/>
            </a:pPr>
            <a:endParaRPr lang="et-EE" dirty="0">
              <a:latin typeface="Arial" panose="020B0604020202020204" pitchFamily="34" charset="0"/>
              <a:cs typeface="Arial" panose="020B0604020202020204" pitchFamily="34" charset="0"/>
            </a:endParaRPr>
          </a:p>
          <a:p>
            <a:pPr marL="0" indent="0">
              <a:buNone/>
            </a:pPr>
            <a:endParaRPr lang="et-EE" dirty="0" smtClean="0">
              <a:latin typeface="Arial" panose="020B0604020202020204" pitchFamily="34" charset="0"/>
              <a:cs typeface="Arial" panose="020B0604020202020204" pitchFamily="34" charset="0"/>
            </a:endParaRPr>
          </a:p>
          <a:p>
            <a:pPr marL="0" indent="0">
              <a:buNone/>
            </a:pPr>
            <a:r>
              <a:rPr lang="et-EE" dirty="0">
                <a:latin typeface="Arial" panose="020B0604020202020204" pitchFamily="34" charset="0"/>
                <a:cs typeface="Arial" panose="020B0604020202020204" pitchFamily="34" charset="0"/>
              </a:rPr>
              <a:t> </a:t>
            </a:r>
            <a:r>
              <a:rPr lang="et-EE" dirty="0" smtClean="0">
                <a:latin typeface="Arial" panose="020B0604020202020204" pitchFamily="34" charset="0"/>
                <a:cs typeface="Arial" panose="020B0604020202020204" pitchFamily="34" charset="0"/>
              </a:rPr>
              <a:t> Raamatupidamise seadus § 4</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47884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1556" y="365126"/>
            <a:ext cx="8063794" cy="745217"/>
          </a:xfrm>
        </p:spPr>
        <p:txBody>
          <a:bodyPr>
            <a:normAutofit/>
          </a:bodyPr>
          <a:lstStyle/>
          <a:p>
            <a:r>
              <a:rPr lang="et-EE" sz="2400" b="1" dirty="0" smtClean="0">
                <a:latin typeface="Arial" panose="020B0604020202020204" pitchFamily="34" charset="0"/>
                <a:cs typeface="Arial" panose="020B0604020202020204" pitchFamily="34" charset="0"/>
              </a:rPr>
              <a:t>Üldised nõuded raamatupidamise korraldamisele</a:t>
            </a:r>
            <a:endParaRPr lang="ru-RU" sz="2400" b="1" dirty="0"/>
          </a:p>
        </p:txBody>
      </p:sp>
      <p:sp>
        <p:nvSpPr>
          <p:cNvPr id="3" name="Sisu kohatäide 2"/>
          <p:cNvSpPr>
            <a:spLocks noGrp="1"/>
          </p:cNvSpPr>
          <p:nvPr>
            <p:ph idx="1"/>
          </p:nvPr>
        </p:nvSpPr>
        <p:spPr>
          <a:xfrm>
            <a:off x="451556" y="1478844"/>
            <a:ext cx="8063794" cy="4698119"/>
          </a:xfrm>
        </p:spPr>
        <p:txBody>
          <a:bodyPr>
            <a:normAutofit fontScale="92500" lnSpcReduction="20000"/>
          </a:bodyPr>
          <a:lstStyle/>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600" dirty="0" smtClean="0">
                <a:latin typeface="Arial" panose="020B0604020202020204" pitchFamily="34" charset="0"/>
                <a:cs typeface="Arial" panose="020B0604020202020204" pitchFamily="34" charset="0"/>
              </a:rPr>
              <a:t>Raamatupidamiskohustuslane on kohustatud:</a:t>
            </a:r>
          </a:p>
          <a:p>
            <a:pPr marL="0" indent="0">
              <a:buNone/>
            </a:pPr>
            <a:endParaRPr lang="et-EE" sz="2600" dirty="0" smtClean="0">
              <a:latin typeface="Arial" panose="020B0604020202020204" pitchFamily="34" charset="0"/>
              <a:cs typeface="Arial" panose="020B0604020202020204" pitchFamily="34" charset="0"/>
            </a:endParaRPr>
          </a:p>
          <a:p>
            <a:pPr marL="285750" indent="-285750"/>
            <a:r>
              <a:rPr lang="et-EE" sz="2600" dirty="0" smtClean="0">
                <a:latin typeface="Arial" panose="020B0604020202020204" pitchFamily="34" charset="0"/>
                <a:cs typeface="Arial" panose="020B0604020202020204" pitchFamily="34" charset="0"/>
              </a:rPr>
              <a:t>dokumenteerima kõiki oma majandustehinguid</a:t>
            </a:r>
          </a:p>
          <a:p>
            <a:pPr marL="0" indent="0">
              <a:buNone/>
            </a:pPr>
            <a:endParaRPr lang="et-EE" sz="2600" dirty="0" smtClean="0">
              <a:latin typeface="Arial" panose="020B0604020202020204" pitchFamily="34" charset="0"/>
              <a:cs typeface="Arial" panose="020B0604020202020204" pitchFamily="34" charset="0"/>
            </a:endParaRPr>
          </a:p>
          <a:p>
            <a:pPr marL="285750" indent="-285750"/>
            <a:r>
              <a:rPr lang="et-EE" sz="2600" dirty="0" smtClean="0">
                <a:latin typeface="Arial" panose="020B0604020202020204" pitchFamily="34" charset="0"/>
                <a:cs typeface="Arial" panose="020B0604020202020204" pitchFamily="34" charset="0"/>
              </a:rPr>
              <a:t>kirjendama algdokumentide või nende põhjal koostatud koonddokumentide alusel kõiki oma majandustehinguid raamatupidamisregistrites</a:t>
            </a:r>
          </a:p>
          <a:p>
            <a:pPr marL="0" indent="0">
              <a:buNone/>
            </a:pPr>
            <a:endParaRPr lang="et-EE" sz="2600" dirty="0" smtClean="0">
              <a:latin typeface="Arial" panose="020B0604020202020204" pitchFamily="34" charset="0"/>
              <a:cs typeface="Arial" panose="020B0604020202020204" pitchFamily="34" charset="0"/>
            </a:endParaRPr>
          </a:p>
          <a:p>
            <a:pPr marL="0" indent="0">
              <a:buNone/>
            </a:pPr>
            <a:endParaRPr lang="et-EE" sz="2600" dirty="0" smtClean="0">
              <a:latin typeface="Arial" panose="020B0604020202020204" pitchFamily="34" charset="0"/>
              <a:cs typeface="Arial" panose="020B0604020202020204" pitchFamily="34" charset="0"/>
            </a:endParaRPr>
          </a:p>
          <a:p>
            <a:pPr marL="0" indent="0">
              <a:buNone/>
            </a:pPr>
            <a:endParaRPr lang="et-EE" sz="2600" dirty="0">
              <a:latin typeface="Arial" panose="020B0604020202020204" pitchFamily="34" charset="0"/>
              <a:cs typeface="Arial" panose="020B0604020202020204" pitchFamily="34" charset="0"/>
            </a:endParaRPr>
          </a:p>
          <a:p>
            <a:pPr marL="0" indent="0">
              <a:buNone/>
            </a:pPr>
            <a:r>
              <a:rPr lang="et-EE" sz="2600" dirty="0" smtClean="0">
                <a:latin typeface="Arial" panose="020B0604020202020204" pitchFamily="34" charset="0"/>
                <a:cs typeface="Arial" panose="020B0604020202020204" pitchFamily="34" charset="0"/>
              </a:rPr>
              <a:t>Raamatupidamise seadus § 4</a:t>
            </a:r>
            <a:endParaRPr lang="et-EE" sz="2600" u="sng" dirty="0" smtClean="0">
              <a:latin typeface="Arial" panose="020B0604020202020204" pitchFamily="34" charset="0"/>
              <a:cs typeface="Arial" panose="020B0604020202020204" pitchFamily="34" charset="0"/>
            </a:endParaRPr>
          </a:p>
          <a:p>
            <a:endParaRPr lang="ru-RU" dirty="0"/>
          </a:p>
        </p:txBody>
      </p:sp>
    </p:spTree>
    <p:extLst>
      <p:ext uri="{BB962C8B-B14F-4D97-AF65-F5344CB8AC3E}">
        <p14:creationId xmlns:p14="http://schemas.microsoft.com/office/powerpoint/2010/main" val="21068635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96711" y="365127"/>
            <a:ext cx="8018639" cy="989540"/>
          </a:xfrm>
        </p:spPr>
        <p:txBody>
          <a:bodyPr>
            <a:normAutofit/>
          </a:bodyPr>
          <a:lstStyle/>
          <a:p>
            <a:r>
              <a:rPr lang="et-EE" sz="2400" b="1" dirty="0" smtClean="0">
                <a:latin typeface="Arial" panose="020B0604020202020204" pitchFamily="34" charset="0"/>
                <a:cs typeface="Arial" panose="020B0604020202020204" pitchFamily="34" charset="0"/>
              </a:rPr>
              <a:t>Üldised nõuded raamatupidamise korraldamisele</a:t>
            </a:r>
            <a:endParaRPr lang="ru-RU" sz="2400" b="1" dirty="0"/>
          </a:p>
        </p:txBody>
      </p:sp>
      <p:sp>
        <p:nvSpPr>
          <p:cNvPr id="3" name="Sisu kohatäide 2"/>
          <p:cNvSpPr>
            <a:spLocks noGrp="1"/>
          </p:cNvSpPr>
          <p:nvPr>
            <p:ph idx="1"/>
          </p:nvPr>
        </p:nvSpPr>
        <p:spPr>
          <a:xfrm>
            <a:off x="496711" y="1354667"/>
            <a:ext cx="8018639" cy="4856163"/>
          </a:xfrm>
        </p:spPr>
        <p:txBody>
          <a:bodyPr>
            <a:normAutofit fontScale="92500" lnSpcReduction="10000"/>
          </a:bodyPr>
          <a:lstStyle/>
          <a:p>
            <a:pPr marL="0" indent="0">
              <a:buNone/>
            </a:pPr>
            <a:endParaRPr lang="et-EE" sz="2000" dirty="0" smtClean="0">
              <a:latin typeface="Arial" panose="020B0604020202020204" pitchFamily="34" charset="0"/>
              <a:cs typeface="Arial" panose="020B0604020202020204" pitchFamily="34" charset="0"/>
            </a:endParaRPr>
          </a:p>
          <a:p>
            <a:pPr marL="0" indent="0">
              <a:buNone/>
            </a:pPr>
            <a:r>
              <a:rPr lang="et-EE" sz="2800" dirty="0" smtClean="0">
                <a:latin typeface="Arial" panose="020B0604020202020204" pitchFamily="34" charset="0"/>
                <a:cs typeface="Arial" panose="020B0604020202020204" pitchFamily="34" charset="0"/>
              </a:rPr>
              <a:t>Raamatupidamiskohustuslane on kohustatud:</a:t>
            </a:r>
          </a:p>
          <a:p>
            <a:pPr marL="0" indent="0">
              <a:buNone/>
            </a:pPr>
            <a:endParaRPr lang="et-EE" sz="2800" dirty="0" smtClean="0">
              <a:latin typeface="Arial" panose="020B0604020202020204" pitchFamily="34" charset="0"/>
              <a:cs typeface="Arial" panose="020B0604020202020204" pitchFamily="34" charset="0"/>
            </a:endParaRPr>
          </a:p>
          <a:p>
            <a:r>
              <a:rPr lang="et-EE" sz="2800" dirty="0" smtClean="0">
                <a:latin typeface="Arial" panose="020B0604020202020204" pitchFamily="34" charset="0"/>
                <a:cs typeface="Arial" panose="020B0604020202020204" pitchFamily="34" charset="0"/>
              </a:rPr>
              <a:t>koostama ja esitama majandusaasta aruande ning muud finantsaruanded käesolevas seaduses ja teistes õigusaktides sätestatud korras</a:t>
            </a:r>
          </a:p>
          <a:p>
            <a:r>
              <a:rPr lang="et-EE" sz="2800" dirty="0" smtClean="0">
                <a:latin typeface="Arial" panose="020B0604020202020204" pitchFamily="34" charset="0"/>
                <a:cs typeface="Arial" panose="020B0604020202020204" pitchFamily="34" charset="0"/>
              </a:rPr>
              <a:t>säilitama raamatupidamise dokumente. </a:t>
            </a:r>
          </a:p>
          <a:p>
            <a:pPr marL="285750" indent="-285750"/>
            <a:endParaRPr lang="et-EE" sz="2800" dirty="0" smtClean="0">
              <a:latin typeface="Arial" panose="020B0604020202020204" pitchFamily="34" charset="0"/>
              <a:cs typeface="Arial" panose="020B0604020202020204" pitchFamily="34" charset="0"/>
            </a:endParaRPr>
          </a:p>
          <a:p>
            <a:pPr marL="0" indent="0">
              <a:buNone/>
            </a:pPr>
            <a:endParaRPr lang="et-EE" sz="2800" dirty="0" smtClean="0">
              <a:latin typeface="Arial" panose="020B0604020202020204" pitchFamily="34" charset="0"/>
              <a:cs typeface="Arial" panose="020B0604020202020204" pitchFamily="34" charset="0"/>
            </a:endParaRPr>
          </a:p>
          <a:p>
            <a:pPr marL="0" indent="0">
              <a:buNone/>
            </a:pPr>
            <a:endParaRPr lang="et-EE" sz="2800" dirty="0" smtClean="0">
              <a:latin typeface="Arial" panose="020B0604020202020204" pitchFamily="34" charset="0"/>
              <a:cs typeface="Arial" panose="020B0604020202020204" pitchFamily="34" charset="0"/>
            </a:endParaRPr>
          </a:p>
          <a:p>
            <a:pPr marL="0" indent="0">
              <a:buNone/>
            </a:pPr>
            <a:r>
              <a:rPr lang="et-EE" sz="2600" dirty="0" smtClean="0">
                <a:latin typeface="Arial" panose="020B0604020202020204" pitchFamily="34" charset="0"/>
                <a:cs typeface="Arial" panose="020B0604020202020204" pitchFamily="34" charset="0"/>
              </a:rPr>
              <a:t>Raamatupidamise seadus § 4</a:t>
            </a:r>
            <a:endParaRPr lang="et-EE" sz="2600" u="sng" dirty="0" smtClean="0">
              <a:latin typeface="Arial" panose="020B0604020202020204" pitchFamily="34" charset="0"/>
              <a:cs typeface="Arial" panose="020B0604020202020204" pitchFamily="34" charset="0"/>
            </a:endParaRPr>
          </a:p>
          <a:p>
            <a:endParaRPr lang="ru-RU" dirty="0"/>
          </a:p>
        </p:txBody>
      </p:sp>
    </p:spTree>
    <p:extLst>
      <p:ext uri="{BB962C8B-B14F-4D97-AF65-F5344CB8AC3E}">
        <p14:creationId xmlns:p14="http://schemas.microsoft.com/office/powerpoint/2010/main" val="32845781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96389" y="365126"/>
            <a:ext cx="8018961" cy="849720"/>
          </a:xfrm>
        </p:spPr>
        <p:txBody>
          <a:bodyPr>
            <a:normAutofit/>
          </a:bodyPr>
          <a:lstStyle/>
          <a:p>
            <a:pPr marL="342900" indent="-342900">
              <a:buFont typeface="Wingdings" panose="05000000000000000000" pitchFamily="2" charset="2"/>
              <a:buChar char="§"/>
            </a:pPr>
            <a:r>
              <a:rPr lang="et-EE" sz="2400" b="1" dirty="0" smtClean="0">
                <a:latin typeface="Arial" panose="020B0604020202020204" pitchFamily="34" charset="0"/>
                <a:cs typeface="Arial" panose="020B0604020202020204" pitchFamily="34" charset="0"/>
              </a:rPr>
              <a:t>Raamatupidamise </a:t>
            </a:r>
            <a:r>
              <a:rPr lang="et-EE" sz="2400" b="1" dirty="0" err="1" smtClean="0">
                <a:latin typeface="Arial" panose="020B0604020202020204" pitchFamily="34" charset="0"/>
                <a:cs typeface="Arial" panose="020B0604020202020204" pitchFamily="34" charset="0"/>
              </a:rPr>
              <a:t>sise</a:t>
            </a:r>
            <a:r>
              <a:rPr lang="et-EE" sz="2400" b="1" dirty="0" smtClean="0">
                <a:latin typeface="Arial" panose="020B0604020202020204" pitchFamily="34" charset="0"/>
                <a:cs typeface="Arial" panose="020B0604020202020204" pitchFamily="34" charset="0"/>
              </a:rPr>
              <a:t>-eeskiri</a:t>
            </a:r>
            <a:endParaRPr lang="ru-RU" sz="2400" b="1" dirty="0"/>
          </a:p>
        </p:txBody>
      </p:sp>
      <p:sp>
        <p:nvSpPr>
          <p:cNvPr id="3" name="Sisu kohatäide 2"/>
          <p:cNvSpPr>
            <a:spLocks noGrp="1"/>
          </p:cNvSpPr>
          <p:nvPr>
            <p:ph idx="1"/>
          </p:nvPr>
        </p:nvSpPr>
        <p:spPr>
          <a:xfrm>
            <a:off x="496389" y="1214846"/>
            <a:ext cx="8018961" cy="5050487"/>
          </a:xfrm>
        </p:spPr>
        <p:txBody>
          <a:bodyPr>
            <a:normAutofit/>
          </a:bodyPr>
          <a:lstStyle/>
          <a:p>
            <a:pPr marL="109728" indent="0">
              <a:buNone/>
            </a:pPr>
            <a:r>
              <a:rPr lang="et-EE" sz="2400" dirty="0" smtClean="0">
                <a:latin typeface="Arial" panose="020B0604020202020204" pitchFamily="34" charset="0"/>
                <a:cs typeface="Arial" panose="020B0604020202020204" pitchFamily="34" charset="0"/>
              </a:rPr>
              <a:t>Raamatupidamiskohustuslane on kohustatud koostama </a:t>
            </a:r>
            <a:r>
              <a:rPr lang="et-EE" sz="2400" u="sng" dirty="0" smtClean="0">
                <a:latin typeface="Arial" panose="020B0604020202020204" pitchFamily="34" charset="0"/>
                <a:cs typeface="Arial" panose="020B0604020202020204" pitchFamily="34" charset="0"/>
              </a:rPr>
              <a:t>raamatupidamise </a:t>
            </a:r>
            <a:r>
              <a:rPr lang="et-EE" sz="2400" u="sng" dirty="0" err="1" smtClean="0">
                <a:latin typeface="Arial" panose="020B0604020202020204" pitchFamily="34" charset="0"/>
                <a:cs typeface="Arial" panose="020B0604020202020204" pitchFamily="34" charset="0"/>
              </a:rPr>
              <a:t>sise</a:t>
            </a:r>
            <a:r>
              <a:rPr lang="et-EE" sz="2400" u="sng" dirty="0" smtClean="0">
                <a:latin typeface="Arial" panose="020B0604020202020204" pitchFamily="34" charset="0"/>
                <a:cs typeface="Arial" panose="020B0604020202020204" pitchFamily="34" charset="0"/>
              </a:rPr>
              <a:t>-eeskirja</a:t>
            </a:r>
            <a:r>
              <a:rPr lang="et-EE" sz="2400" dirty="0" smtClean="0">
                <a:latin typeface="Arial" panose="020B0604020202020204" pitchFamily="34" charset="0"/>
                <a:cs typeface="Arial" panose="020B0604020202020204" pitchFamily="34" charset="0"/>
              </a:rPr>
              <a:t>, mis kehtestab kontoplaani koos kontode sisu kirjeldusega ning reguleerib muu hulgas majandustehingute dokumenteerimist ja kirjendamist. </a:t>
            </a:r>
          </a:p>
          <a:p>
            <a:pPr marL="109728" indent="0">
              <a:buNone/>
            </a:pPr>
            <a:r>
              <a:rPr lang="et-EE" sz="2400" dirty="0" smtClean="0">
                <a:latin typeface="Arial" panose="020B0604020202020204" pitchFamily="34" charset="0"/>
                <a:cs typeface="Arial" panose="020B0604020202020204" pitchFamily="34" charset="0"/>
              </a:rPr>
              <a:t>Raamatupidamise seadus § 11</a:t>
            </a:r>
            <a:endParaRPr lang="et-EE" sz="2400" dirty="0">
              <a:latin typeface="Arial" panose="020B0604020202020204" pitchFamily="34" charset="0"/>
              <a:cs typeface="Arial" panose="020B0604020202020204" pitchFamily="34" charset="0"/>
            </a:endParaRPr>
          </a:p>
          <a:p>
            <a:pPr marL="109728" indent="0">
              <a:buNone/>
            </a:pPr>
            <a:endParaRPr lang="et-EE" sz="2400" dirty="0" smtClean="0">
              <a:latin typeface="Arial" panose="020B0604020202020204" pitchFamily="34" charset="0"/>
              <a:cs typeface="Arial" panose="020B0604020202020204" pitchFamily="34" charset="0"/>
            </a:endParaRPr>
          </a:p>
          <a:p>
            <a:pPr marL="109728" indent="0">
              <a:buNone/>
            </a:pPr>
            <a:r>
              <a:rPr lang="en-US" sz="2400" dirty="0" err="1" smtClean="0">
                <a:latin typeface="Arial" panose="020B0604020202020204" pitchFamily="34" charset="0"/>
                <a:cs typeface="Arial" panose="020B0604020202020204" pitchFamily="34" charset="0"/>
              </a:rPr>
              <a:t>Raamatupidamise</a:t>
            </a:r>
            <a:r>
              <a:rPr lang="en-US" sz="2400" dirty="0" smtClean="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sise-eeskirja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tuleb</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säilitada</a:t>
            </a:r>
            <a:r>
              <a:rPr lang="en-US" sz="2400" dirty="0">
                <a:latin typeface="Arial" panose="020B0604020202020204" pitchFamily="34" charset="0"/>
                <a:cs typeface="Arial" panose="020B0604020202020204" pitchFamily="34" charset="0"/>
              </a:rPr>
              <a:t> </a:t>
            </a:r>
            <a:r>
              <a:rPr lang="en-US" sz="2400" u="sng" dirty="0" err="1">
                <a:latin typeface="Arial" panose="020B0604020202020204" pitchFamily="34" charset="0"/>
                <a:cs typeface="Arial" panose="020B0604020202020204" pitchFamily="34" charset="0"/>
              </a:rPr>
              <a:t>seitse</a:t>
            </a:r>
            <a:r>
              <a:rPr lang="en-US" sz="2400" u="sng" dirty="0">
                <a:latin typeface="Arial" panose="020B0604020202020204" pitchFamily="34" charset="0"/>
                <a:cs typeface="Arial" panose="020B0604020202020204" pitchFamily="34" charset="0"/>
              </a:rPr>
              <a:t> </a:t>
            </a:r>
            <a:r>
              <a:rPr lang="en-US" sz="2400" u="sng" dirty="0" err="1">
                <a:latin typeface="Arial" panose="020B0604020202020204" pitchFamily="34" charset="0"/>
                <a:cs typeface="Arial" panose="020B0604020202020204" pitchFamily="34" charset="0"/>
              </a:rPr>
              <a:t>aastat</a:t>
            </a:r>
            <a:r>
              <a:rPr lang="en-US" sz="2400" u="sng" dirty="0">
                <a:latin typeface="Arial" panose="020B0604020202020204" pitchFamily="34" charset="0"/>
                <a:cs typeface="Arial" panose="020B0604020202020204" pitchFamily="34" charset="0"/>
              </a:rPr>
              <a:t> </a:t>
            </a:r>
            <a:r>
              <a:rPr lang="en-US" sz="2400" u="sng" dirty="0" err="1">
                <a:latin typeface="Arial" panose="020B0604020202020204" pitchFamily="34" charset="0"/>
                <a:cs typeface="Arial" panose="020B0604020202020204" pitchFamily="34" charset="0"/>
              </a:rPr>
              <a:t>pärast</a:t>
            </a:r>
            <a:r>
              <a:rPr lang="en-US" sz="2400" u="sng" dirty="0">
                <a:latin typeface="Arial" panose="020B0604020202020204" pitchFamily="34" charset="0"/>
                <a:cs typeface="Arial" panose="020B0604020202020204" pitchFamily="34" charset="0"/>
              </a:rPr>
              <a:t> </a:t>
            </a:r>
            <a:r>
              <a:rPr lang="en-US" sz="2400" u="sng" dirty="0" err="1">
                <a:latin typeface="Arial" panose="020B0604020202020204" pitchFamily="34" charset="0"/>
                <a:cs typeface="Arial" panose="020B0604020202020204" pitchFamily="34" charset="0"/>
              </a:rPr>
              <a:t>selle</a:t>
            </a:r>
            <a:r>
              <a:rPr lang="en-US" sz="2400" u="sng" dirty="0">
                <a:latin typeface="Arial" panose="020B0604020202020204" pitchFamily="34" charset="0"/>
                <a:cs typeface="Arial" panose="020B0604020202020204" pitchFamily="34" charset="0"/>
              </a:rPr>
              <a:t> </a:t>
            </a:r>
            <a:r>
              <a:rPr lang="en-US" sz="2400" u="sng" dirty="0" err="1">
                <a:latin typeface="Arial" panose="020B0604020202020204" pitchFamily="34" charset="0"/>
                <a:cs typeface="Arial" panose="020B0604020202020204" pitchFamily="34" charset="0"/>
              </a:rPr>
              <a:t>muutmist</a:t>
            </a:r>
            <a:r>
              <a:rPr lang="en-US" sz="2400" u="sng" dirty="0">
                <a:latin typeface="Arial" panose="020B0604020202020204" pitchFamily="34" charset="0"/>
                <a:cs typeface="Arial" panose="020B0604020202020204" pitchFamily="34" charset="0"/>
              </a:rPr>
              <a:t> </a:t>
            </a:r>
            <a:r>
              <a:rPr lang="en-US" sz="2400" u="sng" dirty="0" err="1">
                <a:latin typeface="Arial" panose="020B0604020202020204" pitchFamily="34" charset="0"/>
                <a:cs typeface="Arial" panose="020B0604020202020204" pitchFamily="34" charset="0"/>
              </a:rPr>
              <a:t>või</a:t>
            </a:r>
            <a:r>
              <a:rPr lang="en-US" sz="2400" u="sng" dirty="0">
                <a:latin typeface="Arial" panose="020B0604020202020204" pitchFamily="34" charset="0"/>
                <a:cs typeface="Arial" panose="020B0604020202020204" pitchFamily="34" charset="0"/>
              </a:rPr>
              <a:t> </a:t>
            </a:r>
            <a:r>
              <a:rPr lang="en-US" sz="2400" u="sng" dirty="0" err="1">
                <a:latin typeface="Arial" panose="020B0604020202020204" pitchFamily="34" charset="0"/>
                <a:cs typeface="Arial" panose="020B0604020202020204" pitchFamily="34" charset="0"/>
              </a:rPr>
              <a:t>asendamist</a:t>
            </a:r>
            <a:r>
              <a:rPr lang="en-US" sz="2400" dirty="0" smtClean="0">
                <a:latin typeface="Arial" panose="020B0604020202020204" pitchFamily="34" charset="0"/>
                <a:cs typeface="Arial" panose="020B0604020202020204" pitchFamily="34" charset="0"/>
              </a:rPr>
              <a:t>.</a:t>
            </a:r>
            <a:endParaRPr lang="et-EE" sz="2400" dirty="0" smtClean="0">
              <a:latin typeface="Arial" panose="020B0604020202020204" pitchFamily="34" charset="0"/>
              <a:cs typeface="Arial" panose="020B0604020202020204" pitchFamily="34" charset="0"/>
            </a:endParaRPr>
          </a:p>
          <a:p>
            <a:pPr marL="109728" indent="0">
              <a:buNone/>
            </a:pPr>
            <a:r>
              <a:rPr lang="et-EE" sz="2400" dirty="0" smtClean="0">
                <a:latin typeface="Arial" panose="020B0604020202020204" pitchFamily="34" charset="0"/>
                <a:cs typeface="Arial" panose="020B0604020202020204" pitchFamily="34" charset="0"/>
              </a:rPr>
              <a:t>Raamatupidamise seadus § 12</a:t>
            </a:r>
          </a:p>
          <a:p>
            <a:pPr marL="109728" indent="0">
              <a:buNone/>
            </a:pPr>
            <a:endParaRPr lang="et-EE"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74202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22514" y="365128"/>
            <a:ext cx="7992836" cy="823592"/>
          </a:xfrm>
        </p:spPr>
        <p:txBody>
          <a:bodyPr>
            <a:normAutofit/>
          </a:bodyPr>
          <a:lstStyle/>
          <a:p>
            <a:pPr marL="571500" indent="-571500">
              <a:buFont typeface="Wingdings" panose="05000000000000000000" pitchFamily="2" charset="2"/>
              <a:buChar char="§"/>
            </a:pPr>
            <a:r>
              <a:rPr lang="et-EE" sz="2400" b="1" dirty="0" smtClean="0">
                <a:latin typeface="Arial" panose="020B0604020202020204" pitchFamily="34" charset="0"/>
                <a:cs typeface="Arial" panose="020B0604020202020204" pitchFamily="34" charset="0"/>
              </a:rPr>
              <a:t>Raamatupidamise </a:t>
            </a:r>
            <a:r>
              <a:rPr lang="et-EE" sz="2400" b="1" dirty="0" err="1" smtClean="0">
                <a:latin typeface="Arial" panose="020B0604020202020204" pitchFamily="34" charset="0"/>
                <a:cs typeface="Arial" panose="020B0604020202020204" pitchFamily="34" charset="0"/>
              </a:rPr>
              <a:t>sise</a:t>
            </a:r>
            <a:r>
              <a:rPr lang="et-EE" sz="2400" b="1" dirty="0" smtClean="0">
                <a:latin typeface="Arial" panose="020B0604020202020204" pitchFamily="34" charset="0"/>
                <a:cs typeface="Arial" panose="020B0604020202020204" pitchFamily="34" charset="0"/>
              </a:rPr>
              <a:t>-eeskiri</a:t>
            </a:r>
            <a:br>
              <a:rPr lang="et-EE" sz="2400" b="1" dirty="0" smtClean="0">
                <a:latin typeface="Arial" panose="020B0604020202020204" pitchFamily="34" charset="0"/>
                <a:cs typeface="Arial" panose="020B0604020202020204" pitchFamily="34" charset="0"/>
              </a:rPr>
            </a:b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522514" y="1345474"/>
            <a:ext cx="7992836" cy="4831490"/>
          </a:xfrm>
        </p:spPr>
        <p:txBody>
          <a:bodyPr>
            <a:normAutofit/>
          </a:bodyPr>
          <a:lstStyle/>
          <a:p>
            <a:pPr marL="0" indent="0">
              <a:buNone/>
            </a:pPr>
            <a:r>
              <a:rPr lang="et-EE" sz="2400" dirty="0" smtClean="0">
                <a:latin typeface="Arial" panose="020B0604020202020204" pitchFamily="34" charset="0"/>
                <a:cs typeface="Arial" panose="020B0604020202020204" pitchFamily="34" charset="0"/>
              </a:rPr>
              <a:t>  </a:t>
            </a:r>
            <a:r>
              <a:rPr lang="et-EE" sz="2400" u="sng" dirty="0" smtClean="0">
                <a:latin typeface="Arial" panose="020B0604020202020204" pitchFamily="34" charset="0"/>
                <a:cs typeface="Arial" panose="020B0604020202020204" pitchFamily="34" charset="0"/>
              </a:rPr>
              <a:t>Raamatupidamise </a:t>
            </a:r>
            <a:r>
              <a:rPr lang="et-EE" sz="2400" u="sng" dirty="0" err="1" smtClean="0">
                <a:latin typeface="Arial" panose="020B0604020202020204" pitchFamily="34" charset="0"/>
                <a:cs typeface="Arial" panose="020B0604020202020204" pitchFamily="34" charset="0"/>
              </a:rPr>
              <a:t>sise</a:t>
            </a:r>
            <a:r>
              <a:rPr lang="et-EE" sz="2400" u="sng" dirty="0" smtClean="0">
                <a:latin typeface="Arial" panose="020B0604020202020204" pitchFamily="34" charset="0"/>
                <a:cs typeface="Arial" panose="020B0604020202020204" pitchFamily="34" charset="0"/>
              </a:rPr>
              <a:t>-eeskirja ülesehitus</a:t>
            </a:r>
          </a:p>
          <a:p>
            <a:pPr>
              <a:buFont typeface="Courier New" panose="02070309020205020404" pitchFamily="49" charset="0"/>
              <a:buChar char="o"/>
            </a:pPr>
            <a:r>
              <a:rPr lang="et-EE" sz="2400" dirty="0" smtClean="0">
                <a:latin typeface="Arial" panose="020B0604020202020204" pitchFamily="34" charset="0"/>
                <a:cs typeface="Arial" panose="020B0604020202020204" pitchFamily="34" charset="0"/>
              </a:rPr>
              <a:t> Sissejuhatus</a:t>
            </a:r>
          </a:p>
          <a:p>
            <a:pPr>
              <a:buFont typeface="Courier New" panose="02070309020205020404" pitchFamily="49" charset="0"/>
              <a:buChar char="o"/>
            </a:pPr>
            <a:r>
              <a:rPr lang="et-EE" sz="2400" dirty="0" smtClean="0">
                <a:latin typeface="Arial" panose="020B0604020202020204" pitchFamily="34" charset="0"/>
                <a:cs typeface="Arial" panose="020B0604020202020204" pitchFamily="34" charset="0"/>
              </a:rPr>
              <a:t> </a:t>
            </a:r>
            <a:r>
              <a:rPr lang="et-EE" sz="2400" dirty="0" err="1" smtClean="0">
                <a:latin typeface="Arial" panose="020B0604020202020204" pitchFamily="34" charset="0"/>
                <a:cs typeface="Arial" panose="020B0604020202020204" pitchFamily="34" charset="0"/>
              </a:rPr>
              <a:t>Üldalused</a:t>
            </a:r>
            <a:r>
              <a:rPr lang="et-EE" sz="2400" dirty="0" smtClean="0">
                <a:latin typeface="Arial" panose="020B0604020202020204" pitchFamily="34" charset="0"/>
                <a:cs typeface="Arial" panose="020B0604020202020204" pitchFamily="34" charset="0"/>
              </a:rPr>
              <a:t>, arvestuspõhimõtted ja informatsiooni    esitusviis</a:t>
            </a:r>
          </a:p>
          <a:p>
            <a:pPr>
              <a:buFont typeface="Courier New" panose="02070309020205020404" pitchFamily="49" charset="0"/>
              <a:buChar char="o"/>
            </a:pPr>
            <a:r>
              <a:rPr lang="et-EE" sz="2400" dirty="0" smtClean="0">
                <a:latin typeface="Arial" panose="020B0604020202020204" pitchFamily="34" charset="0"/>
                <a:cs typeface="Arial" panose="020B0604020202020204" pitchFamily="34" charset="0"/>
              </a:rPr>
              <a:t> Majandustehingute dokumenteerimine ja kirjendamine</a:t>
            </a:r>
          </a:p>
          <a:p>
            <a:pPr>
              <a:buFont typeface="Courier New" panose="02070309020205020404" pitchFamily="49" charset="0"/>
              <a:buChar char="o"/>
            </a:pPr>
            <a:r>
              <a:rPr lang="et-EE" sz="2400" dirty="0" smtClean="0">
                <a:latin typeface="Arial" panose="020B0604020202020204" pitchFamily="34" charset="0"/>
                <a:cs typeface="Arial" panose="020B0604020202020204" pitchFamily="34" charset="0"/>
              </a:rPr>
              <a:t> Algdokumendid, nende käive ja raamatupidamisregistrite pidamine</a:t>
            </a:r>
          </a:p>
          <a:p>
            <a:pPr>
              <a:buFont typeface="Courier New" panose="02070309020205020404" pitchFamily="49" charset="0"/>
              <a:buChar char="o"/>
            </a:pPr>
            <a:r>
              <a:rPr lang="et-EE" sz="2400" dirty="0" smtClean="0">
                <a:latin typeface="Arial" panose="020B0604020202020204" pitchFamily="34" charset="0"/>
                <a:cs typeface="Arial" panose="020B0604020202020204" pitchFamily="34" charset="0"/>
              </a:rPr>
              <a:t> Kontoplaan</a:t>
            </a:r>
          </a:p>
          <a:p>
            <a:pPr>
              <a:buFont typeface="Courier New" panose="02070309020205020404" pitchFamily="49" charset="0"/>
              <a:buChar char="o"/>
            </a:pPr>
            <a:r>
              <a:rPr lang="et-EE" sz="2400" dirty="0" smtClean="0">
                <a:latin typeface="Arial" panose="020B0604020202020204" pitchFamily="34" charset="0"/>
                <a:cs typeface="Arial" panose="020B0604020202020204" pitchFamily="34" charset="0"/>
              </a:rPr>
              <a:t> Varade ja kohustiste arvestus ning inventeerimine</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126124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700" cy="1146175"/>
          </a:xfrm>
        </p:spPr>
        <p:txBody>
          <a:bodyPr>
            <a:normAutofit/>
          </a:bodyPr>
          <a:lstStyle/>
          <a:p>
            <a:pPr marL="571500" indent="-571500">
              <a:buFont typeface="Wingdings" panose="05000000000000000000" pitchFamily="2" charset="2"/>
              <a:buChar char="§"/>
            </a:pPr>
            <a:r>
              <a:rPr lang="et-EE" sz="2400" b="1" dirty="0" smtClean="0">
                <a:latin typeface="Arial" panose="020B0604020202020204" pitchFamily="34" charset="0"/>
                <a:cs typeface="Arial" panose="020B0604020202020204" pitchFamily="34" charset="0"/>
              </a:rPr>
              <a:t>Raamatupidamise </a:t>
            </a:r>
            <a:r>
              <a:rPr lang="et-EE" sz="2400" b="1" dirty="0" err="1" smtClean="0">
                <a:latin typeface="Arial" panose="020B0604020202020204" pitchFamily="34" charset="0"/>
                <a:cs typeface="Arial" panose="020B0604020202020204" pitchFamily="34" charset="0"/>
              </a:rPr>
              <a:t>sise</a:t>
            </a:r>
            <a:r>
              <a:rPr lang="et-EE" sz="2400" b="1" dirty="0" smtClean="0">
                <a:latin typeface="Arial" panose="020B0604020202020204" pitchFamily="34" charset="0"/>
                <a:cs typeface="Arial" panose="020B0604020202020204" pitchFamily="34" charset="0"/>
              </a:rPr>
              <a:t>-eeskiri (järg</a:t>
            </a:r>
            <a:r>
              <a:rPr lang="et-EE" sz="2400" dirty="0" smtClean="0">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628650" y="1690689"/>
            <a:ext cx="7886700" cy="4486274"/>
          </a:xfrm>
        </p:spPr>
        <p:txBody>
          <a:bodyPr/>
          <a:lstStyle/>
          <a:p>
            <a:pPr>
              <a:buFont typeface="Courier New" panose="02070309020205020404" pitchFamily="49" charset="0"/>
              <a:buChar char="o"/>
            </a:pPr>
            <a:endParaRPr lang="et-EE" dirty="0" smtClean="0"/>
          </a:p>
          <a:p>
            <a:pPr>
              <a:buFont typeface="Courier New" panose="02070309020205020404" pitchFamily="49" charset="0"/>
              <a:buChar char="o"/>
            </a:pPr>
            <a:r>
              <a:rPr lang="et-EE" sz="2400" dirty="0" smtClean="0">
                <a:latin typeface="Arial" panose="020B0604020202020204" pitchFamily="34" charset="0"/>
                <a:cs typeface="Arial" panose="020B0604020202020204" pitchFamily="34" charset="0"/>
              </a:rPr>
              <a:t> Tulude ja kulude arvestus</a:t>
            </a:r>
          </a:p>
          <a:p>
            <a:pPr>
              <a:buFont typeface="Courier New" panose="02070309020205020404" pitchFamily="49" charset="0"/>
              <a:buChar char="o"/>
            </a:pPr>
            <a:r>
              <a:rPr lang="et-EE" sz="2400" dirty="0" smtClean="0">
                <a:latin typeface="Arial" panose="020B0604020202020204" pitchFamily="34" charset="0"/>
                <a:cs typeface="Arial" panose="020B0604020202020204" pitchFamily="34" charset="0"/>
              </a:rPr>
              <a:t> Aruanded ja nende koostamise kord</a:t>
            </a:r>
          </a:p>
          <a:p>
            <a:pPr>
              <a:buFont typeface="Courier New" panose="02070309020205020404" pitchFamily="49" charset="0"/>
              <a:buChar char="o"/>
            </a:pPr>
            <a:r>
              <a:rPr lang="et-EE" sz="2400" dirty="0" smtClean="0">
                <a:latin typeface="Arial" panose="020B0604020202020204" pitchFamily="34" charset="0"/>
                <a:cs typeface="Arial" panose="020B0604020202020204" pitchFamily="34" charset="0"/>
              </a:rPr>
              <a:t> Arvutitarkvara kasutamine raamatupidamises</a:t>
            </a:r>
          </a:p>
          <a:p>
            <a:pPr>
              <a:buFont typeface="Courier New" panose="02070309020205020404" pitchFamily="49" charset="0"/>
              <a:buChar char="o"/>
            </a:pPr>
            <a:r>
              <a:rPr lang="et-EE" sz="2400" dirty="0" smtClean="0">
                <a:latin typeface="Arial" panose="020B0604020202020204" pitchFamily="34" charset="0"/>
                <a:cs typeface="Arial" panose="020B0604020202020204" pitchFamily="34" charset="0"/>
              </a:rPr>
              <a:t> </a:t>
            </a:r>
            <a:r>
              <a:rPr lang="et-EE" sz="2400" dirty="0" err="1" smtClean="0">
                <a:latin typeface="Arial" panose="020B0604020202020204" pitchFamily="34" charset="0"/>
                <a:cs typeface="Arial" panose="020B0604020202020204" pitchFamily="34" charset="0"/>
              </a:rPr>
              <a:t>Sisekontrollimeetmete</a:t>
            </a:r>
            <a:r>
              <a:rPr lang="et-EE" sz="2400" dirty="0" smtClean="0">
                <a:latin typeface="Arial" panose="020B0604020202020204" pitchFamily="34" charset="0"/>
                <a:cs typeface="Arial" panose="020B0604020202020204" pitchFamily="34" charset="0"/>
              </a:rPr>
              <a:t> rakendamine</a:t>
            </a:r>
          </a:p>
          <a:p>
            <a:pPr>
              <a:buFont typeface="Courier New" panose="02070309020205020404" pitchFamily="49" charset="0"/>
              <a:buChar char="o"/>
            </a:pPr>
            <a:r>
              <a:rPr lang="et-EE" sz="2400" dirty="0" smtClean="0">
                <a:latin typeface="Arial" panose="020B0604020202020204" pitchFamily="34" charset="0"/>
                <a:cs typeface="Arial" panose="020B0604020202020204" pitchFamily="34" charset="0"/>
              </a:rPr>
              <a:t> Dokumentide ja aruannete säilitamine</a:t>
            </a:r>
          </a:p>
          <a:p>
            <a:pPr>
              <a:buFont typeface="Courier New" panose="02070309020205020404" pitchFamily="49" charset="0"/>
              <a:buChar char="o"/>
            </a:pPr>
            <a:r>
              <a:rPr lang="et-EE" sz="2400" dirty="0" smtClean="0">
                <a:latin typeface="Arial" panose="020B0604020202020204" pitchFamily="34" charset="0"/>
                <a:cs typeface="Arial" panose="020B0604020202020204" pitchFamily="34" charset="0"/>
              </a:rPr>
              <a:t> Raamatupidamise </a:t>
            </a:r>
            <a:r>
              <a:rPr lang="et-EE" sz="2400" dirty="0" err="1" smtClean="0">
                <a:latin typeface="Arial" panose="020B0604020202020204" pitchFamily="34" charset="0"/>
                <a:cs typeface="Arial" panose="020B0604020202020204" pitchFamily="34" charset="0"/>
              </a:rPr>
              <a:t>sise</a:t>
            </a:r>
            <a:r>
              <a:rPr lang="et-EE" sz="2400" dirty="0" smtClean="0">
                <a:latin typeface="Arial" panose="020B0604020202020204" pitchFamily="34" charset="0"/>
                <a:cs typeface="Arial" panose="020B0604020202020204" pitchFamily="34" charset="0"/>
              </a:rPr>
              <a:t>-eeskirja kinnitamine</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76553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978252"/>
          </a:xfrm>
        </p:spPr>
        <p:txBody>
          <a:bodyPr>
            <a:normAutofit/>
          </a:bodyPr>
          <a:lstStyle/>
          <a:p>
            <a:r>
              <a:rPr lang="et-EE" sz="2400" b="1" dirty="0" smtClean="0">
                <a:latin typeface="Arial" panose="020B0604020202020204" pitchFamily="34" charset="0"/>
                <a:cs typeface="Arial" panose="020B0604020202020204" pitchFamily="34" charset="0"/>
              </a:rPr>
              <a:t>Algdokument</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470262" y="1343379"/>
            <a:ext cx="8045087" cy="4833584"/>
          </a:xfrm>
        </p:spPr>
        <p:txBody>
          <a:bodyPr>
            <a:normAutofit/>
          </a:bodyPr>
          <a:lstStyle/>
          <a:p>
            <a:pPr marL="0" indent="0">
              <a:buNone/>
            </a:pPr>
            <a:endParaRPr lang="et-EE" sz="2800" dirty="0" smtClean="0">
              <a:latin typeface="Arial" panose="020B0604020202020204" pitchFamily="34" charset="0"/>
              <a:cs typeface="Arial" panose="020B0604020202020204" pitchFamily="34" charset="0"/>
            </a:endParaRPr>
          </a:p>
          <a:p>
            <a:pPr marL="0" indent="0">
              <a:buNone/>
            </a:pPr>
            <a:r>
              <a:rPr lang="ru-RU" sz="2400" dirty="0" err="1" smtClean="0">
                <a:latin typeface="Arial" panose="020B0604020202020204" pitchFamily="34" charset="0"/>
                <a:cs typeface="Arial" panose="020B0604020202020204" pitchFamily="34" charset="0"/>
              </a:rPr>
              <a:t>Raamatupidamise</a:t>
            </a:r>
            <a:r>
              <a:rPr lang="ru-RU" sz="2400" dirty="0" smtClean="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algdokument</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on</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tõend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mille</a:t>
            </a:r>
            <a:r>
              <a:rPr lang="ru-RU" sz="2400" dirty="0">
                <a:latin typeface="Arial" panose="020B0604020202020204" pitchFamily="34" charset="0"/>
                <a:cs typeface="Arial" panose="020B0604020202020204" pitchFamily="34" charset="0"/>
              </a:rPr>
              <a:t> </a:t>
            </a:r>
            <a:r>
              <a:rPr lang="ru-RU" sz="2400" u="sng" dirty="0" err="1">
                <a:latin typeface="Arial" panose="020B0604020202020204" pitchFamily="34" charset="0"/>
                <a:cs typeface="Arial" panose="020B0604020202020204" pitchFamily="34" charset="0"/>
              </a:rPr>
              <a:t>sisu</a:t>
            </a:r>
            <a:r>
              <a:rPr lang="ru-RU" sz="2400" u="sng" dirty="0">
                <a:latin typeface="Arial" panose="020B0604020202020204" pitchFamily="34" charset="0"/>
                <a:cs typeface="Arial" panose="020B0604020202020204" pitchFamily="34" charset="0"/>
              </a:rPr>
              <a:t> </a:t>
            </a:r>
            <a:r>
              <a:rPr lang="ru-RU" sz="2400" u="sng" dirty="0" err="1">
                <a:latin typeface="Arial" panose="020B0604020202020204" pitchFamily="34" charset="0"/>
                <a:cs typeface="Arial" panose="020B0604020202020204" pitchFamily="34" charset="0"/>
              </a:rPr>
              <a:t>ja</a:t>
            </a:r>
            <a:r>
              <a:rPr lang="ru-RU" sz="2400" u="sng" dirty="0">
                <a:latin typeface="Arial" panose="020B0604020202020204" pitchFamily="34" charset="0"/>
                <a:cs typeface="Arial" panose="020B0604020202020204" pitchFamily="34" charset="0"/>
              </a:rPr>
              <a:t> </a:t>
            </a:r>
            <a:r>
              <a:rPr lang="ru-RU" sz="2400" u="sng" dirty="0" err="1">
                <a:latin typeface="Arial" panose="020B0604020202020204" pitchFamily="34" charset="0"/>
                <a:cs typeface="Arial" panose="020B0604020202020204" pitchFamily="34" charset="0"/>
              </a:rPr>
              <a:t>vorm</a:t>
            </a:r>
            <a:r>
              <a:rPr lang="ru-RU" sz="2400" u="sng"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peavad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vajaduse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korral</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võimaldama</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kompetentsele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ja</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sõltumatule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osapoolele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tõendada</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majandustehingu</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toimumise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asjaolusid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ja</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tõepärasust</a:t>
            </a:r>
            <a:r>
              <a:rPr lang="ru-RU" sz="2400" dirty="0" smtClean="0">
                <a:latin typeface="Arial" panose="020B0604020202020204" pitchFamily="34" charset="0"/>
                <a:cs typeface="Arial" panose="020B0604020202020204" pitchFamily="34" charset="0"/>
              </a:rPr>
              <a:t>.</a:t>
            </a:r>
            <a:r>
              <a:rPr lang="et-EE" sz="2400" dirty="0" smtClean="0">
                <a:latin typeface="Arial" panose="020B0604020202020204" pitchFamily="34" charset="0"/>
                <a:cs typeface="Arial" panose="020B0604020202020204" pitchFamily="34" charset="0"/>
              </a:rPr>
              <a:t> </a:t>
            </a:r>
          </a:p>
          <a:p>
            <a:pPr marL="0" indent="0">
              <a:buNone/>
            </a:pPr>
            <a:endParaRPr lang="et-EE" sz="2400" dirty="0">
              <a:latin typeface="Arial" panose="020B0604020202020204" pitchFamily="34" charset="0"/>
              <a:cs typeface="Arial" panose="020B0604020202020204" pitchFamily="34" charset="0"/>
            </a:endParaRPr>
          </a:p>
          <a:p>
            <a:pPr marL="0" indent="0">
              <a:buNone/>
            </a:pPr>
            <a:endParaRPr lang="et-EE" sz="2400" dirty="0" smtClean="0">
              <a:latin typeface="Arial" panose="020B0604020202020204" pitchFamily="34" charset="0"/>
              <a:cs typeface="Arial" panose="020B0604020202020204" pitchFamily="34" charset="0"/>
            </a:endParaRP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Raamatupidamise seadus § 7</a:t>
            </a:r>
            <a:endParaRPr lang="ru-RU" sz="2400" dirty="0" smtClean="0">
              <a:latin typeface="Arial" panose="020B0604020202020204" pitchFamily="34" charset="0"/>
              <a:cs typeface="Arial" panose="020B0604020202020204" pitchFamily="34" charset="0"/>
            </a:endParaRPr>
          </a:p>
          <a:p>
            <a:pPr marL="0" indent="0">
              <a:buNone/>
            </a:pPr>
            <a:endParaRPr lang="et-EE" sz="2400" dirty="0" smtClean="0">
              <a:latin typeface="Arial" panose="020B0604020202020204" pitchFamily="34" charset="0"/>
              <a:cs typeface="Arial" panose="020B0604020202020204" pitchFamily="34" charset="0"/>
            </a:endParaRPr>
          </a:p>
          <a:p>
            <a:pPr marL="0" indent="0">
              <a:buNone/>
            </a:pPr>
            <a:endParaRPr lang="et-EE" sz="2800" dirty="0">
              <a:latin typeface="Arial" panose="020B0604020202020204" pitchFamily="34" charset="0"/>
              <a:cs typeface="Arial" panose="020B0604020202020204" pitchFamily="34" charset="0"/>
            </a:endParaRPr>
          </a:p>
          <a:p>
            <a:pPr marL="0" indent="0">
              <a:buNone/>
            </a:pPr>
            <a:endParaRPr lang="et-EE" sz="2800" dirty="0" smtClean="0">
              <a:latin typeface="Arial" panose="020B0604020202020204" pitchFamily="34" charset="0"/>
              <a:cs typeface="Arial" panose="020B0604020202020204" pitchFamily="34" charset="0"/>
            </a:endParaRPr>
          </a:p>
          <a:p>
            <a:pPr marL="0" indent="0">
              <a:buNone/>
            </a:pPr>
            <a:endParaRPr lang="et-EE" sz="2800" dirty="0" smtClean="0">
              <a:latin typeface="Arial" panose="020B0604020202020204" pitchFamily="34" charset="0"/>
              <a:cs typeface="Arial" panose="020B0604020202020204" pitchFamily="34" charset="0"/>
            </a:endParaRPr>
          </a:p>
          <a:p>
            <a:pPr marL="0" indent="0">
              <a:buNone/>
            </a:pPr>
            <a:endParaRPr lang="et-EE" sz="2800" dirty="0" smtClean="0">
              <a:latin typeface="Arial" panose="020B0604020202020204" pitchFamily="34" charset="0"/>
              <a:cs typeface="Arial" panose="020B0604020202020204" pitchFamily="34" charset="0"/>
            </a:endParaRPr>
          </a:p>
          <a:p>
            <a:pPr marL="0" indent="0">
              <a:buNone/>
            </a:pP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60385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08000" y="365126"/>
            <a:ext cx="8007350" cy="640713"/>
          </a:xfrm>
        </p:spPr>
        <p:txBody>
          <a:bodyPr>
            <a:normAutofit/>
          </a:bodyPr>
          <a:lstStyle/>
          <a:p>
            <a:pPr marL="342900" indent="-342900">
              <a:buFont typeface="Wingdings" panose="05000000000000000000" pitchFamily="2" charset="2"/>
              <a:buChar char="§"/>
            </a:pPr>
            <a:r>
              <a:rPr lang="et-EE" sz="2400" b="1" dirty="0" smtClean="0">
                <a:latin typeface="Arial" panose="020B0604020202020204" pitchFamily="34" charset="0"/>
                <a:cs typeface="Arial" panose="020B0604020202020204" pitchFamily="34" charset="0"/>
              </a:rPr>
              <a:t>Majandusaasta 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508000" y="1117600"/>
            <a:ext cx="8007350" cy="5059363"/>
          </a:xfrm>
        </p:spPr>
        <p:txBody>
          <a:bodyPr>
            <a:normAutofit fontScale="85000" lnSpcReduction="20000"/>
          </a:bodyPr>
          <a:lstStyle/>
          <a:p>
            <a:pPr marL="0" indent="0">
              <a:buNone/>
            </a:pPr>
            <a:endParaRPr lang="et-EE" dirty="0" smtClean="0"/>
          </a:p>
          <a:p>
            <a:pPr marL="0" indent="0">
              <a:buNone/>
            </a:pPr>
            <a:endParaRPr lang="et-EE" sz="2600" dirty="0" smtClean="0">
              <a:latin typeface="Arial" panose="020B0604020202020204" pitchFamily="34" charset="0"/>
              <a:cs typeface="Arial" panose="020B0604020202020204" pitchFamily="34" charset="0"/>
            </a:endParaRPr>
          </a:p>
          <a:p>
            <a:pPr marL="0" indent="0">
              <a:buNone/>
            </a:pPr>
            <a:r>
              <a:rPr lang="et-EE" sz="3000" dirty="0" smtClean="0">
                <a:latin typeface="Arial" panose="020B0604020202020204" pitchFamily="34" charset="0"/>
                <a:cs typeface="Arial" panose="020B0604020202020204" pitchFamily="34" charset="0"/>
              </a:rPr>
              <a:t>Raamatupidamise aastaaruande koostamise ja avaldamise eesmärk on anda aruande kasutajale, kellel on </a:t>
            </a:r>
            <a:r>
              <a:rPr lang="et-EE" sz="3000" i="1" dirty="0" smtClean="0">
                <a:solidFill>
                  <a:srgbClr val="002060"/>
                </a:solidFill>
                <a:latin typeface="Arial" panose="020B0604020202020204" pitchFamily="34" charset="0"/>
                <a:cs typeface="Arial" panose="020B0604020202020204" pitchFamily="34" charset="0"/>
              </a:rPr>
              <a:t>aruandest arusaamiseks piisavad finantsalased teadmised</a:t>
            </a:r>
            <a:r>
              <a:rPr lang="et-EE" sz="3000" dirty="0" smtClean="0">
                <a:latin typeface="Arial" panose="020B0604020202020204" pitchFamily="34" charset="0"/>
                <a:cs typeface="Arial" panose="020B0604020202020204" pitchFamily="34" charset="0"/>
              </a:rPr>
              <a:t>, raamatupidamiskohustuslase finantsseisundi, -tulemuse ja rahavoogude kohta asjakohast ning tõepäraselt esitatud informatsiooni, mida aruande kasutaja saaks oma majandusotsuste tegemisel kasutada.</a:t>
            </a:r>
          </a:p>
          <a:p>
            <a:pPr marL="0" indent="0">
              <a:buNone/>
            </a:pPr>
            <a:endParaRPr lang="et-EE" sz="2600" dirty="0">
              <a:latin typeface="Arial" panose="020B0604020202020204" pitchFamily="34" charset="0"/>
              <a:cs typeface="Arial" panose="020B0604020202020204" pitchFamily="34" charset="0"/>
            </a:endParaRPr>
          </a:p>
          <a:p>
            <a:pPr marL="0" indent="0">
              <a:buNone/>
            </a:pPr>
            <a:endParaRPr lang="et-EE" dirty="0" smtClean="0"/>
          </a:p>
          <a:p>
            <a:pPr marL="0" indent="0">
              <a:buNone/>
            </a:pPr>
            <a:endParaRPr lang="et-EE" dirty="0"/>
          </a:p>
          <a:p>
            <a:pPr marL="0" indent="0">
              <a:buNone/>
            </a:pPr>
            <a:r>
              <a:rPr lang="et-EE" sz="2400" dirty="0" smtClean="0">
                <a:latin typeface="Arial" panose="020B0604020202020204" pitchFamily="34" charset="0"/>
                <a:cs typeface="Arial" panose="020B0604020202020204" pitchFamily="34" charset="0"/>
              </a:rPr>
              <a:t>Raamatupidamise seadus § 15 lg 1</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679549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875844"/>
          </a:xfrm>
        </p:spPr>
        <p:txBody>
          <a:bodyPr>
            <a:normAutofit/>
          </a:bodyPr>
          <a:lstStyle/>
          <a:p>
            <a:r>
              <a:rPr lang="et-EE" sz="2400" b="1" dirty="0" smtClean="0">
                <a:latin typeface="Arial" panose="020B0604020202020204" pitchFamily="34" charset="0"/>
                <a:cs typeface="Arial" panose="020B0604020202020204" pitchFamily="34" charset="0"/>
              </a:rPr>
              <a:t>Majandusaasta aruanne</a:t>
            </a:r>
            <a:br>
              <a:rPr lang="et-EE" sz="2400" b="1" dirty="0" smtClean="0">
                <a:latin typeface="Arial" panose="020B0604020202020204" pitchFamily="34" charset="0"/>
                <a:cs typeface="Arial" panose="020B0604020202020204" pitchFamily="34" charset="0"/>
              </a:rPr>
            </a:b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628650" y="1240971"/>
            <a:ext cx="7886700" cy="5024363"/>
          </a:xfrm>
        </p:spPr>
        <p:txBody>
          <a:bodyPr>
            <a:normAutofit/>
          </a:bodyPr>
          <a:lstStyle/>
          <a:p>
            <a:endParaRPr lang="et-EE" b="1" dirty="0" smtClean="0"/>
          </a:p>
          <a:p>
            <a:pPr marL="0" indent="0">
              <a:buNone/>
            </a:pPr>
            <a:r>
              <a:rPr lang="et-EE" sz="2400" dirty="0" smtClean="0">
                <a:latin typeface="Arial" panose="020B0604020202020204" pitchFamily="34" charset="0"/>
                <a:cs typeface="Arial" panose="020B0604020202020204" pitchFamily="34" charset="0"/>
              </a:rPr>
              <a:t>Kui </a:t>
            </a:r>
            <a:r>
              <a:rPr lang="et-EE" sz="2400" dirty="0">
                <a:latin typeface="Arial" panose="020B0604020202020204" pitchFamily="34" charset="0"/>
                <a:cs typeface="Arial" panose="020B0604020202020204" pitchFamily="34" charset="0"/>
              </a:rPr>
              <a:t>korteriühistu peab koostama majandusaasta aruande, kohaldatakse selle koostamisele, esitamisele </a:t>
            </a:r>
            <a:r>
              <a:rPr lang="et-EE" sz="2400" dirty="0" smtClean="0">
                <a:latin typeface="Arial" panose="020B0604020202020204" pitchFamily="34" charset="0"/>
                <a:cs typeface="Arial" panose="020B0604020202020204" pitchFamily="34" charset="0"/>
              </a:rPr>
              <a:t>ja kinnitamisele mittetulundusühingute </a:t>
            </a:r>
            <a:r>
              <a:rPr lang="et-EE" sz="2400" dirty="0">
                <a:latin typeface="Arial" panose="020B0604020202020204" pitchFamily="34" charset="0"/>
                <a:cs typeface="Arial" panose="020B0604020202020204" pitchFamily="34" charset="0"/>
              </a:rPr>
              <a:t>seaduse § 36 lõigetes </a:t>
            </a:r>
            <a:r>
              <a:rPr lang="et-EE" sz="2400" dirty="0" smtClean="0">
                <a:latin typeface="Arial" panose="020B0604020202020204" pitchFamily="34" charset="0"/>
                <a:cs typeface="Arial" panose="020B0604020202020204" pitchFamily="34" charset="0"/>
              </a:rPr>
              <a:t>1–3 </a:t>
            </a:r>
            <a:r>
              <a:rPr lang="et-EE" sz="2400" dirty="0">
                <a:latin typeface="Arial" panose="020B0604020202020204" pitchFamily="34" charset="0"/>
                <a:cs typeface="Arial" panose="020B0604020202020204" pitchFamily="34" charset="0"/>
              </a:rPr>
              <a:t>mittetulundusühingu majandusaasta </a:t>
            </a:r>
            <a:r>
              <a:rPr lang="et-EE" sz="2400" dirty="0" smtClean="0">
                <a:latin typeface="Arial" panose="020B0604020202020204" pitchFamily="34" charset="0"/>
                <a:cs typeface="Arial" panose="020B0604020202020204" pitchFamily="34" charset="0"/>
              </a:rPr>
              <a:t>aruande kohta </a:t>
            </a:r>
            <a:r>
              <a:rPr lang="et-EE" sz="2400" dirty="0">
                <a:latin typeface="Arial" panose="020B0604020202020204" pitchFamily="34" charset="0"/>
                <a:cs typeface="Arial" panose="020B0604020202020204" pitchFamily="34" charset="0"/>
              </a:rPr>
              <a:t>sätestatut käesolevas seaduses sätestatud erisustega.</a:t>
            </a:r>
            <a:r>
              <a:rPr lang="et-EE" sz="2400" dirty="0" smtClean="0">
                <a:latin typeface="Arial" panose="020B0604020202020204" pitchFamily="34" charset="0"/>
                <a:cs typeface="Arial" panose="020B0604020202020204" pitchFamily="34" charset="0"/>
              </a:rPr>
              <a:t> </a:t>
            </a:r>
            <a:br>
              <a:rPr lang="et-EE" sz="2400" dirty="0" smtClean="0">
                <a:latin typeface="Arial" panose="020B0604020202020204" pitchFamily="34" charset="0"/>
                <a:cs typeface="Arial" panose="020B0604020202020204" pitchFamily="34" charset="0"/>
              </a:rPr>
            </a:br>
            <a:endParaRPr lang="et-EE" sz="2400" dirty="0" smtClean="0">
              <a:latin typeface="Arial" panose="020B0604020202020204" pitchFamily="34" charset="0"/>
              <a:cs typeface="Arial" panose="020B0604020202020204" pitchFamily="34" charset="0"/>
            </a:endParaRPr>
          </a:p>
          <a:p>
            <a:pPr marL="0" indent="0">
              <a:buNone/>
            </a:pPr>
            <a:endParaRPr lang="et-EE" sz="2400" b="1" dirty="0">
              <a:latin typeface="Arial" panose="020B0604020202020204" pitchFamily="34" charset="0"/>
              <a:cs typeface="Arial" panose="020B0604020202020204" pitchFamily="34" charset="0"/>
            </a:endParaRP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Korteriomandi- ja korteriühistuseadus § 51 lg 1</a:t>
            </a:r>
          </a:p>
          <a:p>
            <a:pPr marL="0" indent="0">
              <a:buNone/>
            </a:pP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3985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1163228"/>
          </a:xfrm>
        </p:spPr>
        <p:txBody>
          <a:bodyPr>
            <a:normAutofit/>
          </a:bodyPr>
          <a:lstStyle/>
          <a:p>
            <a:r>
              <a:rPr lang="et-EE" sz="2400" dirty="0" smtClean="0">
                <a:latin typeface="Arial" panose="020B0604020202020204" pitchFamily="34" charset="0"/>
                <a:cs typeface="Arial" panose="020B0604020202020204" pitchFamily="34" charset="0"/>
              </a:rPr>
              <a:t> </a:t>
            </a:r>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 1 Korteriomand (järg)</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483326" y="1528354"/>
            <a:ext cx="8032024" cy="4648609"/>
          </a:xfrm>
        </p:spPr>
        <p:txBody>
          <a:bodyPr/>
          <a:lstStyle/>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a:t>
            </a:r>
            <a:r>
              <a:rPr lang="et-EE" sz="2400" dirty="0">
                <a:latin typeface="Arial" panose="020B0604020202020204" pitchFamily="34" charset="0"/>
                <a:cs typeface="Arial" panose="020B0604020202020204" pitchFamily="34" charset="0"/>
              </a:rPr>
              <a:t>3) Käesolevas seaduses reguleerimata küsimustes kohaldatakse korteriomandile </a:t>
            </a:r>
            <a:r>
              <a:rPr lang="et-EE" sz="2400" i="1" dirty="0">
                <a:solidFill>
                  <a:srgbClr val="002060"/>
                </a:solidFill>
                <a:latin typeface="Arial" panose="020B0604020202020204" pitchFamily="34" charset="0"/>
                <a:cs typeface="Arial" panose="020B0604020202020204" pitchFamily="34" charset="0"/>
              </a:rPr>
              <a:t>muudes seadustes </a:t>
            </a:r>
            <a:r>
              <a:rPr lang="et-EE" sz="2400" dirty="0">
                <a:latin typeface="Arial" panose="020B0604020202020204" pitchFamily="34" charset="0"/>
                <a:cs typeface="Arial" panose="020B0604020202020204" pitchFamily="34" charset="0"/>
              </a:rPr>
              <a:t>kinnisomandi kohta sätestatut</a:t>
            </a:r>
            <a:r>
              <a:rPr lang="et-EE" sz="2400" dirty="0" smtClean="0">
                <a:latin typeface="Arial" panose="020B0604020202020204" pitchFamily="34" charset="0"/>
                <a:cs typeface="Arial" panose="020B0604020202020204" pitchFamily="34" charset="0"/>
              </a:rPr>
              <a:t>.</a:t>
            </a:r>
          </a:p>
          <a:p>
            <a:pPr marL="0" indent="0">
              <a:buNone/>
            </a:pPr>
            <a:endParaRPr lang="et-EE" sz="2400" dirty="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a:t>
            </a:r>
            <a:r>
              <a:rPr lang="et-EE" sz="2400" dirty="0">
                <a:latin typeface="Arial" panose="020B0604020202020204" pitchFamily="34" charset="0"/>
                <a:cs typeface="Arial" panose="020B0604020202020204" pitchFamily="34" charset="0"/>
              </a:rPr>
              <a:t>4) Korteriühistu on eraõiguslik juriidiline isik, mille liikmeteks on kõik ühe korteriomanditeks jagatud kinnisomandi korteriomandite omanikud (edaspidi </a:t>
            </a:r>
            <a:r>
              <a:rPr lang="et-EE" sz="2400" i="1" dirty="0">
                <a:latin typeface="Arial" panose="020B0604020202020204" pitchFamily="34" charset="0"/>
                <a:cs typeface="Arial" panose="020B0604020202020204" pitchFamily="34" charset="0"/>
              </a:rPr>
              <a:t>korteriomanik</a:t>
            </a:r>
            <a:r>
              <a:rPr lang="et-EE" sz="2400" dirty="0">
                <a:latin typeface="Arial" panose="020B0604020202020204" pitchFamily="34" charset="0"/>
                <a:cs typeface="Arial" panose="020B0604020202020204" pitchFamily="34" charset="0"/>
              </a:rPr>
              <a:t>).</a:t>
            </a:r>
          </a:p>
          <a:p>
            <a:endParaRPr lang="ru-RU" dirty="0"/>
          </a:p>
        </p:txBody>
      </p:sp>
    </p:spTree>
    <p:extLst>
      <p:ext uri="{BB962C8B-B14F-4D97-AF65-F5344CB8AC3E}">
        <p14:creationId xmlns:p14="http://schemas.microsoft.com/office/powerpoint/2010/main" val="3694240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797467"/>
          </a:xfrm>
        </p:spPr>
        <p:txBody>
          <a:bodyPr>
            <a:normAutofit/>
          </a:bodyPr>
          <a:lstStyle/>
          <a:p>
            <a:r>
              <a:rPr lang="et-EE" sz="2400" b="1" dirty="0" smtClean="0">
                <a:latin typeface="Arial" panose="020B0604020202020204" pitchFamily="34" charset="0"/>
                <a:cs typeface="Arial" panose="020B0604020202020204" pitchFamily="34" charset="0"/>
              </a:rPr>
              <a:t>Majandusaasta 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395111" y="1343378"/>
            <a:ext cx="7962195" cy="4540074"/>
          </a:xfrm>
        </p:spPr>
        <p:txBody>
          <a:bodyPr/>
          <a:lstStyle/>
          <a:p>
            <a:pPr marL="109728" indent="0">
              <a:buNone/>
            </a:pPr>
            <a:endParaRPr lang="et-EE" sz="1800" dirty="0" smtClean="0">
              <a:latin typeface="Arial" panose="020B0604020202020204" pitchFamily="34" charset="0"/>
              <a:cs typeface="Arial" panose="020B0604020202020204" pitchFamily="34" charset="0"/>
            </a:endParaRPr>
          </a:p>
          <a:p>
            <a:pPr marL="109728" indent="0">
              <a:buNone/>
            </a:pPr>
            <a:r>
              <a:rPr lang="et-EE" sz="2400" dirty="0" smtClean="0">
                <a:latin typeface="Arial" panose="020B0604020202020204" pitchFamily="34" charset="0"/>
                <a:cs typeface="Arial" panose="020B0604020202020204" pitchFamily="34" charset="0"/>
              </a:rPr>
              <a:t>Pärast majandusaasta lõppu koostab juhatus majandusaasta aruande raamatupidamise seaduses sätestatud korras</a:t>
            </a:r>
            <a:r>
              <a:rPr lang="en-US" sz="2400" dirty="0" smtClean="0">
                <a:latin typeface="Arial" panose="020B0604020202020204" pitchFamily="34" charset="0"/>
                <a:cs typeface="Arial" panose="020B0604020202020204" pitchFamily="34" charset="0"/>
              </a:rPr>
              <a:t>.</a:t>
            </a:r>
            <a:endParaRPr lang="et-EE" sz="2400" dirty="0" smtClean="0">
              <a:latin typeface="Arial" panose="020B0604020202020204" pitchFamily="34" charset="0"/>
              <a:cs typeface="Arial" panose="020B0604020202020204" pitchFamily="34" charset="0"/>
            </a:endParaRPr>
          </a:p>
          <a:p>
            <a:pPr marL="109728" indent="0">
              <a:buNone/>
            </a:pPr>
            <a:r>
              <a:rPr lang="et-EE" sz="2400" dirty="0" smtClean="0">
                <a:latin typeface="Arial" panose="020B0604020202020204" pitchFamily="34" charset="0"/>
                <a:cs typeface="Arial" panose="020B0604020202020204" pitchFamily="34" charset="0"/>
              </a:rPr>
              <a:t>Majandusaasta aruanne </a:t>
            </a:r>
            <a:r>
              <a:rPr lang="et-EE" sz="2400" i="1" u="sng" dirty="0" smtClean="0">
                <a:solidFill>
                  <a:srgbClr val="002060"/>
                </a:solidFill>
                <a:latin typeface="Arial" panose="020B0604020202020204" pitchFamily="34" charset="0"/>
                <a:cs typeface="Arial" panose="020B0604020202020204" pitchFamily="34" charset="0"/>
              </a:rPr>
              <a:t>kiidetakse heaks </a:t>
            </a:r>
            <a:r>
              <a:rPr lang="et-EE" sz="2400" dirty="0" smtClean="0">
                <a:latin typeface="Arial" panose="020B0604020202020204" pitchFamily="34" charset="0"/>
                <a:cs typeface="Arial" panose="020B0604020202020204" pitchFamily="34" charset="0"/>
              </a:rPr>
              <a:t>ja vormistatakse vastavalt raamatupidamise seaduse  §-s 25 sätestatule. </a:t>
            </a:r>
            <a:br>
              <a:rPr lang="et-EE" sz="2400" dirty="0" smtClean="0">
                <a:latin typeface="Arial" panose="020B0604020202020204" pitchFamily="34" charset="0"/>
                <a:cs typeface="Arial" panose="020B0604020202020204" pitchFamily="34" charset="0"/>
              </a:rPr>
            </a:br>
            <a:endParaRPr lang="et-EE" sz="2400" dirty="0" smtClean="0">
              <a:latin typeface="Arial" panose="020B0604020202020204" pitchFamily="34" charset="0"/>
              <a:cs typeface="Arial" panose="020B0604020202020204" pitchFamily="34" charset="0"/>
            </a:endParaRPr>
          </a:p>
          <a:p>
            <a:pPr marL="109728" indent="0">
              <a:buNone/>
            </a:pPr>
            <a:endParaRPr lang="et-EE" sz="2400" dirty="0" smtClean="0">
              <a:latin typeface="Arial" panose="020B0604020202020204" pitchFamily="34" charset="0"/>
              <a:cs typeface="Arial" panose="020B0604020202020204" pitchFamily="34" charset="0"/>
            </a:endParaRPr>
          </a:p>
          <a:p>
            <a:pPr marL="109728" indent="0">
              <a:buNone/>
            </a:pPr>
            <a:endParaRPr lang="et-EE" sz="2400" dirty="0">
              <a:latin typeface="Arial" panose="020B0604020202020204" pitchFamily="34" charset="0"/>
              <a:cs typeface="Arial" panose="020B0604020202020204" pitchFamily="34" charset="0"/>
            </a:endParaRPr>
          </a:p>
          <a:p>
            <a:pPr marL="109728" indent="0">
              <a:buNone/>
            </a:pPr>
            <a:r>
              <a:rPr lang="et-EE" sz="2400" dirty="0" smtClean="0">
                <a:latin typeface="Arial" panose="020B0604020202020204" pitchFamily="34" charset="0"/>
                <a:cs typeface="Arial" panose="020B0604020202020204" pitchFamily="34" charset="0"/>
              </a:rPr>
              <a:t>Mittetulundusühingute seadus § 36 lg 1-3</a:t>
            </a:r>
          </a:p>
          <a:p>
            <a:pPr marL="2743200" lvl="8" indent="0">
              <a:buNone/>
            </a:pPr>
            <a:endParaRPr lang="ru-RU" dirty="0"/>
          </a:p>
        </p:txBody>
      </p:sp>
    </p:spTree>
    <p:extLst>
      <p:ext uri="{BB962C8B-B14F-4D97-AF65-F5344CB8AC3E}">
        <p14:creationId xmlns:p14="http://schemas.microsoft.com/office/powerpoint/2010/main" val="208691568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27379" y="365126"/>
            <a:ext cx="8187972" cy="537985"/>
          </a:xfrm>
        </p:spPr>
        <p:txBody>
          <a:bodyPr>
            <a:normAutofit/>
          </a:bodyPr>
          <a:lstStyle/>
          <a:p>
            <a:r>
              <a:rPr lang="et-EE" sz="2400" b="1" dirty="0" smtClean="0">
                <a:latin typeface="Arial" panose="020B0604020202020204" pitchFamily="34" charset="0"/>
                <a:cs typeface="Arial" panose="020B0604020202020204" pitchFamily="34" charset="0"/>
              </a:rPr>
              <a:t>Majandusaasta aruanne</a:t>
            </a:r>
            <a:endParaRPr lang="ru-RU" sz="2400" b="1" dirty="0"/>
          </a:p>
        </p:txBody>
      </p:sp>
      <p:sp>
        <p:nvSpPr>
          <p:cNvPr id="3" name="Sisu kohatäide 2"/>
          <p:cNvSpPr>
            <a:spLocks noGrp="1"/>
          </p:cNvSpPr>
          <p:nvPr>
            <p:ph idx="1"/>
          </p:nvPr>
        </p:nvSpPr>
        <p:spPr>
          <a:xfrm>
            <a:off x="327378" y="903111"/>
            <a:ext cx="8187972" cy="5453240"/>
          </a:xfrm>
        </p:spPr>
        <p:txBody>
          <a:bodyPr>
            <a:normAutofit/>
          </a:bodyPr>
          <a:lstStyle/>
          <a:p>
            <a:endParaRPr lang="et-EE" dirty="0" smtClean="0"/>
          </a:p>
          <a:p>
            <a:pPr marL="0" indent="0">
              <a:buNone/>
            </a:pPr>
            <a:r>
              <a:rPr lang="et-EE" sz="2400" dirty="0" smtClean="0">
                <a:latin typeface="Arial" panose="020B0604020202020204" pitchFamily="34" charset="0"/>
                <a:cs typeface="Arial" panose="020B0604020202020204" pitchFamily="34" charset="0"/>
              </a:rPr>
              <a:t>Majandusaasta aruande koostamise lõpetamise kuupäevaks loetakse kuupäev, millal </a:t>
            </a:r>
            <a:r>
              <a:rPr lang="et-EE" sz="2400" i="1" dirty="0" smtClean="0">
                <a:solidFill>
                  <a:srgbClr val="002060"/>
                </a:solidFill>
                <a:latin typeface="Arial" panose="020B0604020202020204" pitchFamily="34" charset="0"/>
                <a:cs typeface="Arial" panose="020B0604020202020204" pitchFamily="34" charset="0"/>
              </a:rPr>
              <a:t>juhatus kiitis majandusaasta aruande heaks.</a:t>
            </a: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Vähemalt üks raamatupidamiskohustuslase </a:t>
            </a:r>
            <a:r>
              <a:rPr lang="et-EE" sz="2400" i="1" dirty="0" smtClean="0">
                <a:solidFill>
                  <a:srgbClr val="002060"/>
                </a:solidFill>
                <a:latin typeface="Arial" panose="020B0604020202020204" pitchFamily="34" charset="0"/>
                <a:cs typeface="Arial" panose="020B0604020202020204" pitchFamily="34" charset="0"/>
              </a:rPr>
              <a:t>tegevjuhtkonna liige allkirjastab </a:t>
            </a:r>
            <a:r>
              <a:rPr lang="et-EE" sz="2400" dirty="0" smtClean="0">
                <a:latin typeface="Arial" panose="020B0604020202020204" pitchFamily="34" charset="0"/>
                <a:cs typeface="Arial" panose="020B0604020202020204" pitchFamily="34" charset="0"/>
              </a:rPr>
              <a:t>raamatupidamiskohustuslase majandusaasta aruande viivitamata pärast selle heakskiitmist, näidates ära majandusaasta aruande koostamise lõpetamise kuupäeva. </a:t>
            </a:r>
            <a:br>
              <a:rPr lang="et-EE" sz="2400" dirty="0" smtClean="0">
                <a:latin typeface="Arial" panose="020B0604020202020204" pitchFamily="34" charset="0"/>
                <a:cs typeface="Arial" panose="020B0604020202020204" pitchFamily="34" charset="0"/>
              </a:rPr>
            </a:br>
            <a:endParaRPr lang="et-EE" sz="2400" dirty="0" smtClean="0">
              <a:latin typeface="Arial" panose="020B0604020202020204" pitchFamily="34" charset="0"/>
              <a:cs typeface="Arial" panose="020B0604020202020204" pitchFamily="34" charset="0"/>
            </a:endParaRPr>
          </a:p>
          <a:p>
            <a:pPr marL="0" indent="0">
              <a:buNone/>
            </a:pPr>
            <a:endParaRPr lang="et-EE" sz="2400" dirty="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Raamatupidamise seadus § 25 lg 2</a:t>
            </a:r>
          </a:p>
        </p:txBody>
      </p:sp>
    </p:spTree>
    <p:extLst>
      <p:ext uri="{BB962C8B-B14F-4D97-AF65-F5344CB8AC3E}">
        <p14:creationId xmlns:p14="http://schemas.microsoft.com/office/powerpoint/2010/main" val="313296514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17689" y="365127"/>
            <a:ext cx="7886700" cy="797630"/>
          </a:xfrm>
        </p:spPr>
        <p:txBody>
          <a:bodyPr>
            <a:normAutofit/>
          </a:bodyPr>
          <a:lstStyle/>
          <a:p>
            <a:r>
              <a:rPr lang="et-EE" sz="2400" b="1" dirty="0" smtClean="0">
                <a:latin typeface="Arial" panose="020B0604020202020204" pitchFamily="34" charset="0"/>
                <a:cs typeface="Arial" panose="020B0604020202020204" pitchFamily="34" charset="0"/>
              </a:rPr>
              <a:t>Majandusaasta 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417689" y="1162757"/>
            <a:ext cx="8252178" cy="5305777"/>
          </a:xfrm>
        </p:spPr>
        <p:txBody>
          <a:bodyPr>
            <a:normAutofit fontScale="92500"/>
          </a:bodyPr>
          <a:lstStyle/>
          <a:p>
            <a:pPr marL="0" indent="0">
              <a:buNone/>
            </a:pPr>
            <a:endParaRPr lang="et-EE" sz="3000" dirty="0" smtClean="0">
              <a:latin typeface="Arial" panose="020B0604020202020204" pitchFamily="34" charset="0"/>
              <a:cs typeface="Arial" panose="020B0604020202020204" pitchFamily="34" charset="0"/>
            </a:endParaRPr>
          </a:p>
          <a:p>
            <a:pPr marL="0" indent="0">
              <a:buNone/>
            </a:pPr>
            <a:r>
              <a:rPr lang="et-EE" sz="2600" dirty="0" smtClean="0">
                <a:latin typeface="Arial" panose="020B0604020202020204" pitchFamily="34" charset="0"/>
                <a:cs typeface="Arial" panose="020B0604020202020204" pitchFamily="34" charset="0"/>
              </a:rPr>
              <a:t>Majandusaasta aruande </a:t>
            </a:r>
            <a:r>
              <a:rPr lang="et-EE" sz="2600" i="1" dirty="0" smtClean="0">
                <a:solidFill>
                  <a:srgbClr val="002060"/>
                </a:solidFill>
                <a:latin typeface="Arial" panose="020B0604020202020204" pitchFamily="34" charset="0"/>
                <a:cs typeface="Arial" panose="020B0604020202020204" pitchFamily="34" charset="0"/>
              </a:rPr>
              <a:t>heakskiitmisega</a:t>
            </a:r>
            <a:r>
              <a:rPr lang="et-EE" sz="2600" dirty="0" smtClean="0">
                <a:latin typeface="Arial" panose="020B0604020202020204" pitchFamily="34" charset="0"/>
                <a:cs typeface="Arial" panose="020B0604020202020204" pitchFamily="34" charset="0"/>
              </a:rPr>
              <a:t> kinnitab  juhatus majandusaasta aruandes esitatud andmete õigsust ja täielikkust, sealhulgas seda, et raamatupidamise aastaaruanne koostati kooskõlas käesoleva seaduse § 17 lõikes 1 nimetatud </a:t>
            </a:r>
            <a:r>
              <a:rPr lang="et-EE" sz="2600" i="1" dirty="0" smtClean="0">
                <a:solidFill>
                  <a:srgbClr val="002060"/>
                </a:solidFill>
                <a:latin typeface="Arial" panose="020B0604020202020204" pitchFamily="34" charset="0"/>
                <a:cs typeface="Arial" panose="020B0604020202020204" pitchFamily="34" charset="0"/>
              </a:rPr>
              <a:t>finantsaruandluse standardiga ning see kajastab asjakohast ja tõepäraselt esitatud informatsiooni raamatupidamiskohustuslase finantsseisundi ja -tulemuse ning rahavoo kohta või annab käesolevas seaduses nõutud informatsiooni.</a:t>
            </a:r>
            <a:br>
              <a:rPr lang="et-EE" sz="2600" i="1" dirty="0" smtClean="0">
                <a:solidFill>
                  <a:srgbClr val="002060"/>
                </a:solidFill>
                <a:latin typeface="Arial" panose="020B0604020202020204" pitchFamily="34" charset="0"/>
                <a:cs typeface="Arial" panose="020B0604020202020204" pitchFamily="34" charset="0"/>
              </a:rPr>
            </a:br>
            <a:endParaRPr lang="et-EE" sz="2600" i="1" dirty="0" smtClean="0">
              <a:solidFill>
                <a:srgbClr val="002060"/>
              </a:solidFill>
              <a:latin typeface="Arial" panose="020B0604020202020204" pitchFamily="34" charset="0"/>
              <a:cs typeface="Arial" panose="020B0604020202020204" pitchFamily="34" charset="0"/>
            </a:endParaRPr>
          </a:p>
          <a:p>
            <a:pPr marL="0" indent="0">
              <a:buNone/>
            </a:pPr>
            <a:endParaRPr lang="et-EE" sz="2600" dirty="0" smtClean="0">
              <a:latin typeface="Arial" panose="020B0604020202020204" pitchFamily="34" charset="0"/>
              <a:cs typeface="Arial" panose="020B0604020202020204" pitchFamily="34" charset="0"/>
            </a:endParaRPr>
          </a:p>
          <a:p>
            <a:pPr marL="0" indent="0">
              <a:buNone/>
            </a:pPr>
            <a:endParaRPr lang="et-EE" sz="2600" dirty="0">
              <a:latin typeface="Arial" panose="020B0604020202020204" pitchFamily="34" charset="0"/>
              <a:cs typeface="Arial" panose="020B0604020202020204" pitchFamily="34" charset="0"/>
            </a:endParaRPr>
          </a:p>
          <a:p>
            <a:pPr marL="0" indent="0">
              <a:buNone/>
            </a:pPr>
            <a:r>
              <a:rPr lang="et-EE" sz="2600" dirty="0" smtClean="0">
                <a:latin typeface="Arial" panose="020B0604020202020204" pitchFamily="34" charset="0"/>
                <a:cs typeface="Arial" panose="020B0604020202020204" pitchFamily="34" charset="0"/>
              </a:rPr>
              <a:t>Raamatupidamise seadus   § 25 lg 1</a:t>
            </a:r>
            <a:endParaRPr lang="ru-RU"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312115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31074" y="365126"/>
            <a:ext cx="8084276" cy="1176291"/>
          </a:xfrm>
        </p:spPr>
        <p:txBody>
          <a:bodyPr>
            <a:normAutofit/>
          </a:bodyPr>
          <a:lstStyle/>
          <a:p>
            <a:r>
              <a:rPr lang="et-EE" sz="2400" b="1" dirty="0" smtClean="0">
                <a:latin typeface="Arial" panose="020B0604020202020204" pitchFamily="34" charset="0"/>
                <a:cs typeface="Arial" panose="020B0604020202020204" pitchFamily="34" charset="0"/>
              </a:rPr>
              <a:t>Majandusaasta 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338667" y="1388533"/>
            <a:ext cx="8176683" cy="4788430"/>
          </a:xfrm>
        </p:spPr>
        <p:txBody>
          <a:bodyPr>
            <a:normAutofit fontScale="92500" lnSpcReduction="10000"/>
          </a:bodyPr>
          <a:lstStyle/>
          <a:p>
            <a:pPr marL="109728" indent="0">
              <a:buNone/>
            </a:pPr>
            <a:endParaRPr lang="et-EE" sz="2400" dirty="0" smtClean="0">
              <a:latin typeface="Arial" panose="020B0604020202020204" pitchFamily="34" charset="0"/>
              <a:cs typeface="Arial" panose="020B0604020202020204" pitchFamily="34" charset="0"/>
            </a:endParaRPr>
          </a:p>
          <a:p>
            <a:pPr marL="109728" indent="0">
              <a:buNone/>
            </a:pPr>
            <a:endParaRPr lang="et-EE" sz="2400" dirty="0" smtClean="0">
              <a:latin typeface="Arial" panose="020B0604020202020204" pitchFamily="34" charset="0"/>
              <a:cs typeface="Arial" panose="020B0604020202020204" pitchFamily="34" charset="0"/>
            </a:endParaRPr>
          </a:p>
          <a:p>
            <a:pPr marL="109728" indent="0">
              <a:buNone/>
            </a:pPr>
            <a:r>
              <a:rPr lang="et-EE" sz="2600" i="1" dirty="0" smtClean="0">
                <a:solidFill>
                  <a:srgbClr val="002060"/>
                </a:solidFill>
                <a:latin typeface="Arial" panose="020B0604020202020204" pitchFamily="34" charset="0"/>
                <a:cs typeface="Arial" panose="020B0604020202020204" pitchFamily="34" charset="0"/>
              </a:rPr>
              <a:t>Eesti finantsaruandluse standardi</a:t>
            </a:r>
            <a:r>
              <a:rPr lang="fi-FI" sz="2600" i="1" dirty="0" smtClean="0">
                <a:solidFill>
                  <a:srgbClr val="002060"/>
                </a:solidFill>
                <a:latin typeface="Arial" panose="020B0604020202020204" pitchFamily="34" charset="0"/>
                <a:cs typeface="Arial" panose="020B0604020202020204" pitchFamily="34" charset="0"/>
              </a:rPr>
              <a:t> </a:t>
            </a:r>
            <a:r>
              <a:rPr lang="fi-FI" sz="2600" dirty="0" err="1">
                <a:latin typeface="Arial" panose="020B0604020202020204" pitchFamily="34" charset="0"/>
                <a:cs typeface="Arial" panose="020B0604020202020204" pitchFamily="34" charset="0"/>
              </a:rPr>
              <a:t>kohaselt</a:t>
            </a:r>
            <a:r>
              <a:rPr lang="fi-FI" sz="2600" dirty="0">
                <a:latin typeface="Arial" panose="020B0604020202020204" pitchFamily="34" charset="0"/>
                <a:cs typeface="Arial" panose="020B0604020202020204" pitchFamily="34" charset="0"/>
              </a:rPr>
              <a:t> </a:t>
            </a:r>
            <a:r>
              <a:rPr lang="fi-FI" sz="2600" dirty="0" err="1">
                <a:latin typeface="Arial" panose="020B0604020202020204" pitchFamily="34" charset="0"/>
                <a:cs typeface="Arial" panose="020B0604020202020204" pitchFamily="34" charset="0"/>
              </a:rPr>
              <a:t>koostatud</a:t>
            </a:r>
            <a:r>
              <a:rPr lang="fi-FI" sz="2600" dirty="0">
                <a:latin typeface="Arial" panose="020B0604020202020204" pitchFamily="34" charset="0"/>
                <a:cs typeface="Arial" panose="020B0604020202020204" pitchFamily="34" charset="0"/>
              </a:rPr>
              <a:t> </a:t>
            </a:r>
            <a:r>
              <a:rPr lang="fi-FI" sz="2600" dirty="0" err="1">
                <a:latin typeface="Arial" panose="020B0604020202020204" pitchFamily="34" charset="0"/>
                <a:cs typeface="Arial" panose="020B0604020202020204" pitchFamily="34" charset="0"/>
              </a:rPr>
              <a:t>aruannetes</a:t>
            </a:r>
            <a:r>
              <a:rPr lang="fi-FI" sz="2600" dirty="0">
                <a:latin typeface="Arial" panose="020B0604020202020204" pitchFamily="34" charset="0"/>
                <a:cs typeface="Arial" panose="020B0604020202020204" pitchFamily="34" charset="0"/>
              </a:rPr>
              <a:t> </a:t>
            </a:r>
            <a:r>
              <a:rPr lang="fi-FI" sz="2600" dirty="0" err="1">
                <a:latin typeface="Arial" panose="020B0604020202020204" pitchFamily="34" charset="0"/>
                <a:cs typeface="Arial" panose="020B0604020202020204" pitchFamily="34" charset="0"/>
              </a:rPr>
              <a:t>rakendatavad</a:t>
            </a:r>
            <a:r>
              <a:rPr lang="et-EE" sz="2600" dirty="0">
                <a:latin typeface="Arial" panose="020B0604020202020204" pitchFamily="34" charset="0"/>
                <a:cs typeface="Arial" panose="020B0604020202020204" pitchFamily="34" charset="0"/>
              </a:rPr>
              <a:t> arvestuspõhimõtted peavad olema vastavuses raamatupidamise seaduses </a:t>
            </a:r>
            <a:r>
              <a:rPr lang="fi-FI" sz="2600" dirty="0" err="1">
                <a:latin typeface="Arial" panose="020B0604020202020204" pitchFamily="34" charset="0"/>
                <a:cs typeface="Arial" panose="020B0604020202020204" pitchFamily="34" charset="0"/>
              </a:rPr>
              <a:t>sätestatud</a:t>
            </a:r>
            <a:r>
              <a:rPr lang="fi-FI" sz="2600" dirty="0">
                <a:latin typeface="Arial" panose="020B0604020202020204" pitchFamily="34" charset="0"/>
                <a:cs typeface="Arial" panose="020B0604020202020204" pitchFamily="34" charset="0"/>
              </a:rPr>
              <a:t> </a:t>
            </a:r>
            <a:r>
              <a:rPr lang="fi-FI" sz="2600" dirty="0" err="1">
                <a:latin typeface="Arial" panose="020B0604020202020204" pitchFamily="34" charset="0"/>
                <a:cs typeface="Arial" panose="020B0604020202020204" pitchFamily="34" charset="0"/>
              </a:rPr>
              <a:t>alusprintsiipidega</a:t>
            </a:r>
            <a:r>
              <a:rPr lang="fi-FI" sz="2600" dirty="0">
                <a:latin typeface="Arial" panose="020B0604020202020204" pitchFamily="34" charset="0"/>
                <a:cs typeface="Arial" panose="020B0604020202020204" pitchFamily="34" charset="0"/>
              </a:rPr>
              <a:t> ja </a:t>
            </a:r>
            <a:r>
              <a:rPr lang="fi-FI" sz="2600" dirty="0" err="1">
                <a:latin typeface="Arial" panose="020B0604020202020204" pitchFamily="34" charset="0"/>
                <a:cs typeface="Arial" panose="020B0604020202020204" pitchFamily="34" charset="0"/>
              </a:rPr>
              <a:t>Raamatupidamise</a:t>
            </a:r>
            <a:r>
              <a:rPr lang="fi-FI" sz="2600" dirty="0">
                <a:latin typeface="Arial" panose="020B0604020202020204" pitchFamily="34" charset="0"/>
                <a:cs typeface="Arial" panose="020B0604020202020204" pitchFamily="34" charset="0"/>
              </a:rPr>
              <a:t> </a:t>
            </a:r>
            <a:r>
              <a:rPr lang="fi-FI" sz="2600" dirty="0" err="1">
                <a:latin typeface="Arial" panose="020B0604020202020204" pitchFamily="34" charset="0"/>
                <a:cs typeface="Arial" panose="020B0604020202020204" pitchFamily="34" charset="0"/>
              </a:rPr>
              <a:t>Toimkonna</a:t>
            </a:r>
            <a:r>
              <a:rPr lang="fi-FI" sz="2600" dirty="0">
                <a:latin typeface="Arial" panose="020B0604020202020204" pitchFamily="34" charset="0"/>
                <a:cs typeface="Arial" panose="020B0604020202020204" pitchFamily="34" charset="0"/>
              </a:rPr>
              <a:t> </a:t>
            </a:r>
            <a:r>
              <a:rPr lang="fi-FI" sz="2600" dirty="0" err="1">
                <a:latin typeface="Arial" panose="020B0604020202020204" pitchFamily="34" charset="0"/>
                <a:cs typeface="Arial" panose="020B0604020202020204" pitchFamily="34" charset="0"/>
              </a:rPr>
              <a:t>juhenditega</a:t>
            </a:r>
            <a:r>
              <a:rPr lang="fi-FI" sz="2600" dirty="0">
                <a:latin typeface="Arial" panose="020B0604020202020204" pitchFamily="34" charset="0"/>
                <a:cs typeface="Arial" panose="020B0604020202020204" pitchFamily="34" charset="0"/>
              </a:rPr>
              <a:t>.</a:t>
            </a:r>
          </a:p>
          <a:p>
            <a:pPr marL="109728" indent="0">
              <a:buNone/>
            </a:pPr>
            <a:endParaRPr lang="et-EE" sz="2600" i="1" dirty="0">
              <a:latin typeface="Arial" panose="020B0604020202020204" pitchFamily="34" charset="0"/>
              <a:cs typeface="Arial" panose="020B0604020202020204" pitchFamily="34" charset="0"/>
            </a:endParaRPr>
          </a:p>
          <a:p>
            <a:pPr marL="0" indent="0">
              <a:buNone/>
            </a:pPr>
            <a:endParaRPr lang="et-EE" sz="2600" dirty="0" smtClean="0">
              <a:latin typeface="Arial" panose="020B0604020202020204" pitchFamily="34" charset="0"/>
              <a:cs typeface="Arial" panose="020B0604020202020204" pitchFamily="34" charset="0"/>
            </a:endParaRPr>
          </a:p>
          <a:p>
            <a:pPr marL="0" indent="0">
              <a:buNone/>
            </a:pPr>
            <a:endParaRPr lang="et-EE" sz="2600" dirty="0">
              <a:latin typeface="Arial" panose="020B0604020202020204" pitchFamily="34" charset="0"/>
              <a:cs typeface="Arial" panose="020B0604020202020204" pitchFamily="34" charset="0"/>
            </a:endParaRPr>
          </a:p>
          <a:p>
            <a:pPr marL="0" indent="0">
              <a:buNone/>
            </a:pPr>
            <a:r>
              <a:rPr lang="et-EE" sz="2600" dirty="0" smtClean="0">
                <a:latin typeface="Arial" panose="020B0604020202020204" pitchFamily="34" charset="0"/>
                <a:cs typeface="Arial" panose="020B0604020202020204" pitchFamily="34" charset="0"/>
              </a:rPr>
              <a:t>  Eesti Finantsaruandluse standard</a:t>
            </a:r>
          </a:p>
          <a:p>
            <a:pPr marL="0" indent="0">
              <a:buNone/>
            </a:pPr>
            <a:r>
              <a:rPr lang="et-EE" sz="2600" dirty="0" smtClean="0">
                <a:latin typeface="Arial" panose="020B0604020202020204" pitchFamily="34" charset="0"/>
                <a:cs typeface="Arial" panose="020B0604020202020204" pitchFamily="34" charset="0"/>
              </a:rPr>
              <a:t>  Raamatupidamise seadus § 17 lg 1 p 1</a:t>
            </a:r>
            <a:endParaRPr lang="et-EE" sz="2600" dirty="0">
              <a:latin typeface="Arial" panose="020B0604020202020204" pitchFamily="34" charset="0"/>
              <a:cs typeface="Arial" panose="020B0604020202020204" pitchFamily="34" charset="0"/>
            </a:endParaRPr>
          </a:p>
          <a:p>
            <a:endParaRPr lang="ru-RU" sz="2400" dirty="0"/>
          </a:p>
        </p:txBody>
      </p:sp>
    </p:spTree>
    <p:extLst>
      <p:ext uri="{BB962C8B-B14F-4D97-AF65-F5344CB8AC3E}">
        <p14:creationId xmlns:p14="http://schemas.microsoft.com/office/powerpoint/2010/main" val="29751865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699" cy="820207"/>
          </a:xfrm>
        </p:spPr>
        <p:txBody>
          <a:bodyPr>
            <a:normAutofit/>
          </a:bodyPr>
          <a:lstStyle/>
          <a:p>
            <a:r>
              <a:rPr lang="et-EE" sz="2400" b="1" dirty="0" smtClean="0">
                <a:latin typeface="Arial" panose="020B0604020202020204" pitchFamily="34" charset="0"/>
                <a:cs typeface="Arial" panose="020B0604020202020204" pitchFamily="34" charset="0"/>
              </a:rPr>
              <a:t>Majandusaasta 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338667" y="1185334"/>
            <a:ext cx="8176683" cy="5091288"/>
          </a:xfrm>
        </p:spPr>
        <p:txBody>
          <a:bodyPr>
            <a:normAutofit fontScale="25000" lnSpcReduction="20000"/>
          </a:bodyPr>
          <a:lstStyle/>
          <a:p>
            <a:endParaRPr lang="et-EE" sz="3800" dirty="0" smtClean="0">
              <a:latin typeface="Arial" panose="020B0604020202020204" pitchFamily="34" charset="0"/>
              <a:cs typeface="Arial" panose="020B0604020202020204" pitchFamily="34" charset="0"/>
            </a:endParaRPr>
          </a:p>
          <a:p>
            <a:endParaRPr lang="et-EE" sz="5100" dirty="0" smtClean="0">
              <a:latin typeface="Arial" panose="020B0604020202020204" pitchFamily="34" charset="0"/>
              <a:cs typeface="Arial" panose="020B0604020202020204" pitchFamily="34" charset="0"/>
            </a:endParaRPr>
          </a:p>
          <a:p>
            <a:r>
              <a:rPr lang="et-EE" sz="9600" dirty="0" smtClean="0">
                <a:latin typeface="Arial" panose="020B0604020202020204" pitchFamily="34" charset="0"/>
                <a:cs typeface="Arial" panose="020B0604020202020204" pitchFamily="34" charset="0"/>
              </a:rPr>
              <a:t>Informatsioon </a:t>
            </a:r>
            <a:r>
              <a:rPr lang="et-EE" sz="9600" dirty="0">
                <a:latin typeface="Arial" panose="020B0604020202020204" pitchFamily="34" charset="0"/>
                <a:cs typeface="Arial" panose="020B0604020202020204" pitchFamily="34" charset="0"/>
              </a:rPr>
              <a:t>peab olema aruande kasutajale kasulik, kui see </a:t>
            </a:r>
            <a:r>
              <a:rPr lang="et-EE" sz="9600" dirty="0" smtClean="0">
                <a:latin typeface="Arial" panose="020B0604020202020204" pitchFamily="34" charset="0"/>
                <a:cs typeface="Arial" panose="020B0604020202020204" pitchFamily="34" charset="0"/>
              </a:rPr>
              <a:t>on asjakohane </a:t>
            </a:r>
            <a:r>
              <a:rPr lang="et-EE" sz="9600" dirty="0">
                <a:latin typeface="Arial" panose="020B0604020202020204" pitchFamily="34" charset="0"/>
                <a:cs typeface="Arial" panose="020B0604020202020204" pitchFamily="34" charset="0"/>
              </a:rPr>
              <a:t>ja tõepäraselt esitatud</a:t>
            </a:r>
            <a:r>
              <a:rPr lang="et-EE" sz="9600" dirty="0" smtClean="0">
                <a:latin typeface="Arial" panose="020B0604020202020204" pitchFamily="34" charset="0"/>
                <a:cs typeface="Arial" panose="020B0604020202020204" pitchFamily="34" charset="0"/>
              </a:rPr>
              <a:t>.</a:t>
            </a:r>
          </a:p>
          <a:p>
            <a:pPr marL="0" indent="0">
              <a:buNone/>
            </a:pPr>
            <a:endParaRPr lang="et-EE" sz="9600" dirty="0">
              <a:latin typeface="Arial" panose="020B0604020202020204" pitchFamily="34" charset="0"/>
              <a:cs typeface="Arial" panose="020B0604020202020204" pitchFamily="34" charset="0"/>
            </a:endParaRPr>
          </a:p>
          <a:p>
            <a:pPr marL="0" indent="0">
              <a:buNone/>
            </a:pPr>
            <a:r>
              <a:rPr lang="et-EE" sz="9600" dirty="0" smtClean="0">
                <a:latin typeface="Arial" panose="020B0604020202020204" pitchFamily="34" charset="0"/>
                <a:cs typeface="Arial" panose="020B0604020202020204" pitchFamily="34" charset="0"/>
              </a:rPr>
              <a:t>   </a:t>
            </a:r>
            <a:r>
              <a:rPr lang="et-EE" sz="9600" i="1" dirty="0" smtClean="0">
                <a:solidFill>
                  <a:srgbClr val="002060"/>
                </a:solidFill>
                <a:latin typeface="Arial" panose="020B0604020202020204" pitchFamily="34" charset="0"/>
                <a:cs typeface="Arial" panose="020B0604020202020204" pitchFamily="34" charset="0"/>
              </a:rPr>
              <a:t>Asjakohane </a:t>
            </a:r>
            <a:r>
              <a:rPr lang="et-EE" sz="9600" i="1" dirty="0">
                <a:solidFill>
                  <a:srgbClr val="002060"/>
                </a:solidFill>
                <a:latin typeface="Arial" panose="020B0604020202020204" pitchFamily="34" charset="0"/>
                <a:cs typeface="Arial" panose="020B0604020202020204" pitchFamily="34" charset="0"/>
              </a:rPr>
              <a:t>finantsinformatsioon</a:t>
            </a:r>
            <a:r>
              <a:rPr lang="et-EE" sz="9600" u="sng" dirty="0">
                <a:latin typeface="Arial" panose="020B0604020202020204" pitchFamily="34" charset="0"/>
                <a:cs typeface="Arial" panose="020B0604020202020204" pitchFamily="34" charset="0"/>
              </a:rPr>
              <a:t>:</a:t>
            </a:r>
          </a:p>
          <a:p>
            <a:r>
              <a:rPr lang="et-EE" sz="9600" i="1" dirty="0" smtClean="0">
                <a:solidFill>
                  <a:srgbClr val="002060"/>
                </a:solidFill>
                <a:latin typeface="Arial" panose="020B0604020202020204" pitchFamily="34" charset="0"/>
                <a:cs typeface="Arial" panose="020B0604020202020204" pitchFamily="34" charset="0"/>
              </a:rPr>
              <a:t>Saab </a:t>
            </a:r>
            <a:r>
              <a:rPr lang="et-EE" sz="9600" i="1" dirty="0">
                <a:solidFill>
                  <a:srgbClr val="002060"/>
                </a:solidFill>
                <a:latin typeface="Arial" panose="020B0604020202020204" pitchFamily="34" charset="0"/>
                <a:cs typeface="Arial" panose="020B0604020202020204" pitchFamily="34" charset="0"/>
              </a:rPr>
              <a:t>langetada vajalikke otsuseid</a:t>
            </a:r>
          </a:p>
          <a:p>
            <a:r>
              <a:rPr lang="et-EE" sz="9600" i="1" dirty="0" smtClean="0">
                <a:solidFill>
                  <a:srgbClr val="002060"/>
                </a:solidFill>
                <a:latin typeface="Arial" panose="020B0604020202020204" pitchFamily="34" charset="0"/>
                <a:cs typeface="Arial" panose="020B0604020202020204" pitchFamily="34" charset="0"/>
              </a:rPr>
              <a:t>Omab </a:t>
            </a:r>
            <a:r>
              <a:rPr lang="et-EE" sz="9600" i="1" dirty="0">
                <a:solidFill>
                  <a:srgbClr val="002060"/>
                </a:solidFill>
                <a:latin typeface="Arial" panose="020B0604020202020204" pitchFamily="34" charset="0"/>
                <a:cs typeface="Arial" panose="020B0604020202020204" pitchFamily="34" charset="0"/>
              </a:rPr>
              <a:t>kinnitavat väärtust</a:t>
            </a:r>
          </a:p>
          <a:p>
            <a:r>
              <a:rPr lang="et-EE" sz="9600" i="1" dirty="0">
                <a:solidFill>
                  <a:srgbClr val="002060"/>
                </a:solidFill>
                <a:latin typeface="Arial" panose="020B0604020202020204" pitchFamily="34" charset="0"/>
                <a:cs typeface="Arial" panose="020B0604020202020204" pitchFamily="34" charset="0"/>
              </a:rPr>
              <a:t>Oluline selline info, mille </a:t>
            </a:r>
            <a:r>
              <a:rPr lang="et-EE" sz="9600" i="1" dirty="0" err="1">
                <a:solidFill>
                  <a:srgbClr val="002060"/>
                </a:solidFill>
                <a:latin typeface="Arial" panose="020B0604020202020204" pitchFamily="34" charset="0"/>
                <a:cs typeface="Arial" panose="020B0604020202020204" pitchFamily="34" charset="0"/>
              </a:rPr>
              <a:t>ärajätmine</a:t>
            </a:r>
            <a:r>
              <a:rPr lang="et-EE" sz="9600" i="1" dirty="0">
                <a:solidFill>
                  <a:srgbClr val="002060"/>
                </a:solidFill>
                <a:latin typeface="Arial" panose="020B0604020202020204" pitchFamily="34" charset="0"/>
                <a:cs typeface="Arial" panose="020B0604020202020204" pitchFamily="34" charset="0"/>
              </a:rPr>
              <a:t> või ebaõige esitamine mõjutab tehtavaid otsuseid </a:t>
            </a:r>
          </a:p>
          <a:p>
            <a:endParaRPr lang="et-EE" sz="9600" i="1" dirty="0">
              <a:solidFill>
                <a:srgbClr val="002060"/>
              </a:solidFill>
              <a:latin typeface="Arial" panose="020B0604020202020204" pitchFamily="34" charset="0"/>
              <a:cs typeface="Arial" panose="020B0604020202020204" pitchFamily="34" charset="0"/>
            </a:endParaRPr>
          </a:p>
          <a:p>
            <a:pPr marL="0" indent="0">
              <a:buNone/>
            </a:pPr>
            <a:endParaRPr lang="et-EE" sz="8600" dirty="0" smtClean="0">
              <a:latin typeface="Arial" panose="020B0604020202020204" pitchFamily="34" charset="0"/>
              <a:cs typeface="Arial" panose="020B0604020202020204" pitchFamily="34" charset="0"/>
            </a:endParaRPr>
          </a:p>
          <a:p>
            <a:pPr marL="0" indent="0">
              <a:buNone/>
            </a:pPr>
            <a:endParaRPr lang="et-EE" sz="8600" dirty="0" smtClean="0">
              <a:latin typeface="Arial" panose="020B0604020202020204" pitchFamily="34" charset="0"/>
              <a:cs typeface="Arial" panose="020B0604020202020204" pitchFamily="34" charset="0"/>
            </a:endParaRPr>
          </a:p>
          <a:p>
            <a:pPr marL="0" indent="0">
              <a:buNone/>
            </a:pPr>
            <a:endParaRPr lang="et-EE" sz="2400" dirty="0">
              <a:latin typeface="Arial" panose="020B0604020202020204" pitchFamily="34" charset="0"/>
              <a:cs typeface="Arial" panose="020B0604020202020204" pitchFamily="34" charset="0"/>
            </a:endParaRPr>
          </a:p>
          <a:p>
            <a:pPr marL="0" indent="0">
              <a:buNone/>
            </a:pPr>
            <a:r>
              <a:rPr lang="et-EE" sz="2400" u="sng" dirty="0">
                <a:latin typeface="Arial" panose="020B0604020202020204" pitchFamily="34" charset="0"/>
                <a:cs typeface="Arial" panose="020B0604020202020204" pitchFamily="34" charset="0"/>
              </a:rPr>
              <a:t> </a:t>
            </a:r>
            <a:endParaRPr lang="et-EE" sz="2400" dirty="0">
              <a:latin typeface="Arial" panose="020B0604020202020204" pitchFamily="34" charset="0"/>
              <a:cs typeface="Arial" panose="020B0604020202020204" pitchFamily="34" charset="0"/>
            </a:endParaRPr>
          </a:p>
          <a:p>
            <a:endParaRPr lang="ru-RU" dirty="0"/>
          </a:p>
        </p:txBody>
      </p:sp>
    </p:spTree>
    <p:extLst>
      <p:ext uri="{BB962C8B-B14F-4D97-AF65-F5344CB8AC3E}">
        <p14:creationId xmlns:p14="http://schemas.microsoft.com/office/powerpoint/2010/main" val="175044795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700" cy="823593"/>
          </a:xfrm>
        </p:spPr>
        <p:txBody>
          <a:bodyPr>
            <a:normAutofit/>
          </a:bodyPr>
          <a:lstStyle/>
          <a:p>
            <a:r>
              <a:rPr lang="et-EE" sz="2400" b="1" dirty="0" smtClean="0">
                <a:latin typeface="Arial" panose="020B0604020202020204" pitchFamily="34" charset="0"/>
                <a:cs typeface="Arial" panose="020B0604020202020204" pitchFamily="34" charset="0"/>
              </a:rPr>
              <a:t>Majandusaasta 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628650" y="1374715"/>
            <a:ext cx="7886700" cy="4351338"/>
          </a:xfrm>
        </p:spPr>
        <p:txBody>
          <a:bodyPr/>
          <a:lstStyle/>
          <a:p>
            <a:pPr marL="0" indent="0">
              <a:buNone/>
            </a:pPr>
            <a:endParaRPr lang="et-EE" sz="2400" dirty="0" smtClean="0">
              <a:latin typeface="Arial" panose="020B0604020202020204" pitchFamily="34" charset="0"/>
              <a:cs typeface="Arial" panose="020B0604020202020204" pitchFamily="34" charset="0"/>
            </a:endParaRP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Finantsinformatsiooni </a:t>
            </a:r>
            <a:r>
              <a:rPr lang="et-EE" sz="2400" dirty="0">
                <a:latin typeface="Arial" panose="020B0604020202020204" pitchFamily="34" charset="0"/>
                <a:cs typeface="Arial" panose="020B0604020202020204" pitchFamily="34" charset="0"/>
              </a:rPr>
              <a:t>tõepärane esitus eeldab, et</a:t>
            </a:r>
            <a:r>
              <a:rPr lang="et-EE" sz="2400" dirty="0" smtClean="0">
                <a:latin typeface="Arial" panose="020B0604020202020204" pitchFamily="34" charset="0"/>
                <a:cs typeface="Arial" panose="020B0604020202020204" pitchFamily="34" charset="0"/>
              </a:rPr>
              <a:t>:</a:t>
            </a:r>
          </a:p>
          <a:p>
            <a:pPr marL="0" indent="0">
              <a:buNone/>
            </a:pPr>
            <a:endParaRPr lang="et-EE" sz="2400" dirty="0" smtClean="0">
              <a:latin typeface="Arial" panose="020B0604020202020204" pitchFamily="34" charset="0"/>
              <a:cs typeface="Arial" panose="020B0604020202020204" pitchFamily="34" charset="0"/>
            </a:endParaRPr>
          </a:p>
          <a:p>
            <a:r>
              <a:rPr lang="et-EE" sz="2400" dirty="0" smtClean="0">
                <a:latin typeface="Arial" panose="020B0604020202020204" pitchFamily="34" charset="0"/>
                <a:cs typeface="Arial" panose="020B0604020202020204" pitchFamily="34" charset="0"/>
              </a:rPr>
              <a:t>Informatsioon </a:t>
            </a:r>
            <a:r>
              <a:rPr lang="et-EE" sz="2400" dirty="0">
                <a:latin typeface="Arial" panose="020B0604020202020204" pitchFamily="34" charset="0"/>
                <a:cs typeface="Arial" panose="020B0604020202020204" pitchFamily="34" charset="0"/>
              </a:rPr>
              <a:t>aruandes on </a:t>
            </a:r>
            <a:r>
              <a:rPr lang="et-EE" sz="2400" u="sng" dirty="0">
                <a:latin typeface="Arial" panose="020B0604020202020204" pitchFamily="34" charset="0"/>
                <a:cs typeface="Arial" panose="020B0604020202020204" pitchFamily="34" charset="0"/>
              </a:rPr>
              <a:t>täielik</a:t>
            </a:r>
          </a:p>
          <a:p>
            <a:r>
              <a:rPr lang="et-EE" sz="2400" dirty="0">
                <a:latin typeface="Arial" panose="020B0604020202020204" pitchFamily="34" charset="0"/>
                <a:cs typeface="Arial" panose="020B0604020202020204" pitchFamily="34" charset="0"/>
              </a:rPr>
              <a:t>Informatsioon aruandes on </a:t>
            </a:r>
            <a:r>
              <a:rPr lang="et-EE" sz="2400" u="sng" dirty="0">
                <a:latin typeface="Arial" panose="020B0604020202020204" pitchFamily="34" charset="0"/>
                <a:cs typeface="Arial" panose="020B0604020202020204" pitchFamily="34" charset="0"/>
              </a:rPr>
              <a:t>neutraalne</a:t>
            </a:r>
          </a:p>
          <a:p>
            <a:r>
              <a:rPr lang="et-EE" sz="2400" dirty="0">
                <a:latin typeface="Arial" panose="020B0604020202020204" pitchFamily="34" charset="0"/>
                <a:cs typeface="Arial" panose="020B0604020202020204" pitchFamily="34" charset="0"/>
              </a:rPr>
              <a:t>Informatsioon  aruandes on </a:t>
            </a:r>
            <a:r>
              <a:rPr lang="et-EE" sz="2400" u="sng" dirty="0">
                <a:latin typeface="Arial" panose="020B0604020202020204" pitchFamily="34" charset="0"/>
                <a:cs typeface="Arial" panose="020B0604020202020204" pitchFamily="34" charset="0"/>
              </a:rPr>
              <a:t>veavaba</a:t>
            </a:r>
          </a:p>
          <a:p>
            <a:endParaRPr lang="et-EE" sz="2400" dirty="0">
              <a:latin typeface="Arial" panose="020B0604020202020204" pitchFamily="34" charset="0"/>
              <a:cs typeface="Arial" panose="020B0604020202020204" pitchFamily="34" charset="0"/>
            </a:endParaRPr>
          </a:p>
          <a:p>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80518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27378" y="482691"/>
            <a:ext cx="7886700" cy="1176291"/>
          </a:xfrm>
        </p:spPr>
        <p:txBody>
          <a:bodyPr>
            <a:normAutofit/>
          </a:bodyPr>
          <a:lstStyle/>
          <a:p>
            <a:r>
              <a:rPr lang="et-EE" sz="2400" b="1" dirty="0" smtClean="0">
                <a:latin typeface="Arial" panose="020B0604020202020204" pitchFamily="34" charset="0"/>
                <a:cs typeface="Arial" panose="020B0604020202020204" pitchFamily="34" charset="0"/>
              </a:rPr>
              <a:t>Majandusaasta 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327378" y="1422401"/>
            <a:ext cx="8187972" cy="4754562"/>
          </a:xfrm>
        </p:spPr>
        <p:txBody>
          <a:bodyPr/>
          <a:lstStyle/>
          <a:p>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Finantsaruannete </a:t>
            </a:r>
            <a:r>
              <a:rPr lang="et-EE" sz="2400" dirty="0">
                <a:latin typeface="Arial" panose="020B0604020202020204" pitchFamily="34" charset="0"/>
                <a:cs typeface="Arial" panose="020B0604020202020204" pitchFamily="34" charset="0"/>
              </a:rPr>
              <a:t>põhjal tehtavate otsuste juures on oluline, et esitatud andmed oleksid</a:t>
            </a:r>
            <a:r>
              <a:rPr lang="et-EE" sz="2400" dirty="0" smtClean="0">
                <a:latin typeface="Arial" panose="020B0604020202020204" pitchFamily="34" charset="0"/>
                <a:cs typeface="Arial" panose="020B0604020202020204" pitchFamily="34" charset="0"/>
              </a:rPr>
              <a:t>:</a:t>
            </a:r>
          </a:p>
          <a:p>
            <a:pPr marL="0" indent="0">
              <a:buNone/>
            </a:pPr>
            <a:endParaRPr lang="et-EE" sz="2400" dirty="0">
              <a:latin typeface="Arial" panose="020B0604020202020204" pitchFamily="34" charset="0"/>
              <a:cs typeface="Arial" panose="020B0604020202020204" pitchFamily="34" charset="0"/>
            </a:endParaRPr>
          </a:p>
          <a:p>
            <a:r>
              <a:rPr lang="et-EE" sz="2400" dirty="0" smtClean="0">
                <a:latin typeface="Arial" panose="020B0604020202020204" pitchFamily="34" charset="0"/>
                <a:cs typeface="Arial" panose="020B0604020202020204" pitchFamily="34" charset="0"/>
              </a:rPr>
              <a:t>võrreldavad</a:t>
            </a:r>
            <a:endParaRPr lang="et-EE" sz="2400" dirty="0">
              <a:latin typeface="Arial" panose="020B0604020202020204" pitchFamily="34" charset="0"/>
              <a:cs typeface="Arial" panose="020B0604020202020204" pitchFamily="34" charset="0"/>
            </a:endParaRPr>
          </a:p>
          <a:p>
            <a:r>
              <a:rPr lang="et-EE" sz="2400" dirty="0" smtClean="0">
                <a:latin typeface="Arial" panose="020B0604020202020204" pitchFamily="34" charset="0"/>
                <a:cs typeface="Arial" panose="020B0604020202020204" pitchFamily="34" charset="0"/>
              </a:rPr>
              <a:t>kontrollitavad</a:t>
            </a:r>
            <a:endParaRPr lang="et-EE" sz="2400" dirty="0">
              <a:latin typeface="Arial" panose="020B0604020202020204" pitchFamily="34" charset="0"/>
              <a:cs typeface="Arial" panose="020B0604020202020204" pitchFamily="34" charset="0"/>
            </a:endParaRPr>
          </a:p>
          <a:p>
            <a:r>
              <a:rPr lang="et-EE" sz="2400" dirty="0" smtClean="0">
                <a:latin typeface="Arial" panose="020B0604020202020204" pitchFamily="34" charset="0"/>
                <a:cs typeface="Arial" panose="020B0604020202020204" pitchFamily="34" charset="0"/>
              </a:rPr>
              <a:t>arusaadavad</a:t>
            </a:r>
            <a:endParaRPr lang="ru-RU" sz="2400" dirty="0"/>
          </a:p>
        </p:txBody>
      </p:sp>
    </p:spTree>
    <p:extLst>
      <p:ext uri="{BB962C8B-B14F-4D97-AF65-F5344CB8AC3E}">
        <p14:creationId xmlns:p14="http://schemas.microsoft.com/office/powerpoint/2010/main" val="390666736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96712" y="365127"/>
            <a:ext cx="8018638" cy="774344"/>
          </a:xfrm>
        </p:spPr>
        <p:txBody>
          <a:bodyPr>
            <a:normAutofit/>
          </a:bodyPr>
          <a:lstStyle/>
          <a:p>
            <a:r>
              <a:rPr lang="et-EE" sz="2400" b="1" dirty="0" smtClean="0">
                <a:latin typeface="Arial" panose="020B0604020202020204" pitchFamily="34" charset="0"/>
                <a:cs typeface="Arial" panose="020B0604020202020204" pitchFamily="34" charset="0"/>
              </a:rPr>
              <a:t>Majandusaasta aruanne</a:t>
            </a:r>
            <a:endParaRPr lang="ru-RU" sz="2400" b="1" dirty="0"/>
          </a:p>
        </p:txBody>
      </p:sp>
      <p:sp>
        <p:nvSpPr>
          <p:cNvPr id="3" name="Sisu kohatäide 2"/>
          <p:cNvSpPr>
            <a:spLocks noGrp="1"/>
          </p:cNvSpPr>
          <p:nvPr>
            <p:ph idx="1"/>
          </p:nvPr>
        </p:nvSpPr>
        <p:spPr>
          <a:xfrm>
            <a:off x="496712" y="1241778"/>
            <a:ext cx="7902222" cy="5012266"/>
          </a:xfrm>
        </p:spPr>
        <p:txBody>
          <a:bodyPr>
            <a:normAutofit fontScale="92500" lnSpcReduction="20000"/>
          </a:bodyPr>
          <a:lstStyle/>
          <a:p>
            <a:pPr marL="0" indent="0">
              <a:buNone/>
            </a:pPr>
            <a:endParaRPr lang="et-EE" sz="2400" dirty="0" smtClean="0">
              <a:latin typeface="Arial" panose="020B0604020202020204" pitchFamily="34" charset="0"/>
              <a:cs typeface="Arial" panose="020B0604020202020204" pitchFamily="34" charset="0"/>
            </a:endParaRPr>
          </a:p>
          <a:p>
            <a:endParaRPr lang="et-EE" sz="2600" dirty="0" smtClean="0">
              <a:latin typeface="Arial" panose="020B0604020202020204" pitchFamily="34" charset="0"/>
              <a:cs typeface="Arial" panose="020B0604020202020204" pitchFamily="34" charset="0"/>
            </a:endParaRPr>
          </a:p>
          <a:p>
            <a:r>
              <a:rPr lang="et-EE" sz="2600" dirty="0" smtClean="0">
                <a:latin typeface="Arial" panose="020B0604020202020204" pitchFamily="34" charset="0"/>
                <a:cs typeface="Arial" panose="020B0604020202020204" pitchFamily="34" charset="0"/>
              </a:rPr>
              <a:t>Juhatus esitab </a:t>
            </a:r>
            <a:r>
              <a:rPr lang="et-EE" sz="2600" i="1" dirty="0" smtClean="0">
                <a:solidFill>
                  <a:srgbClr val="002060"/>
                </a:solidFill>
                <a:latin typeface="Arial" panose="020B0604020202020204" pitchFamily="34" charset="0"/>
                <a:cs typeface="Arial" panose="020B0604020202020204" pitchFamily="34" charset="0"/>
              </a:rPr>
              <a:t>heakskiidetud aruande üldkoosolekule.</a:t>
            </a:r>
          </a:p>
          <a:p>
            <a:pPr marL="0" indent="0">
              <a:buNone/>
            </a:pPr>
            <a:r>
              <a:rPr lang="et-EE" sz="2600" i="1" dirty="0" smtClean="0">
                <a:solidFill>
                  <a:srgbClr val="002060"/>
                </a:solidFill>
                <a:latin typeface="Arial" panose="020B0604020202020204" pitchFamily="34" charset="0"/>
                <a:cs typeface="Arial" panose="020B0604020202020204" pitchFamily="34" charset="0"/>
              </a:rPr>
              <a:t> </a:t>
            </a:r>
          </a:p>
          <a:p>
            <a:r>
              <a:rPr lang="et-EE" sz="2600" dirty="0" smtClean="0">
                <a:latin typeface="Arial" panose="020B0604020202020204" pitchFamily="34" charset="0"/>
                <a:cs typeface="Arial" panose="020B0604020202020204" pitchFamily="34" charset="0"/>
              </a:rPr>
              <a:t>Kui mittetulundusühingul on audiitor või revisjonikomisjon</a:t>
            </a:r>
            <a:r>
              <a:rPr lang="et-EE" sz="2600" u="sng" dirty="0" smtClean="0">
                <a:latin typeface="Arial" panose="020B0604020202020204" pitchFamily="34" charset="0"/>
                <a:cs typeface="Arial" panose="020B0604020202020204" pitchFamily="34" charset="0"/>
              </a:rPr>
              <a:t>, </a:t>
            </a:r>
            <a:r>
              <a:rPr lang="et-EE" sz="2600" i="1" dirty="0" smtClean="0">
                <a:solidFill>
                  <a:schemeClr val="accent4">
                    <a:lumMod val="50000"/>
                  </a:schemeClr>
                </a:solidFill>
                <a:latin typeface="Arial" panose="020B0604020202020204" pitchFamily="34" charset="0"/>
                <a:cs typeface="Arial" panose="020B0604020202020204" pitchFamily="34" charset="0"/>
              </a:rPr>
              <a:t>peab aruandele lisama vandeaudiitori aruande või revisjonikomisjoni arvamuse.</a:t>
            </a:r>
            <a:br>
              <a:rPr lang="et-EE" sz="2600" i="1" dirty="0" smtClean="0">
                <a:solidFill>
                  <a:schemeClr val="accent4">
                    <a:lumMod val="50000"/>
                  </a:schemeClr>
                </a:solidFill>
                <a:latin typeface="Arial" panose="020B0604020202020204" pitchFamily="34" charset="0"/>
                <a:cs typeface="Arial" panose="020B0604020202020204" pitchFamily="34" charset="0"/>
              </a:rPr>
            </a:br>
            <a:endParaRPr lang="et-EE" sz="2600" i="1" dirty="0" smtClean="0">
              <a:solidFill>
                <a:schemeClr val="accent4">
                  <a:lumMod val="50000"/>
                </a:schemeClr>
              </a:solidFill>
              <a:latin typeface="Arial" panose="020B0604020202020204" pitchFamily="34" charset="0"/>
              <a:cs typeface="Arial" panose="020B0604020202020204" pitchFamily="34" charset="0"/>
            </a:endParaRPr>
          </a:p>
          <a:p>
            <a:pPr marL="0" indent="0">
              <a:buNone/>
            </a:pPr>
            <a:endParaRPr lang="et-EE" sz="2600" dirty="0" smtClean="0">
              <a:latin typeface="Arial" panose="020B0604020202020204" pitchFamily="34" charset="0"/>
              <a:cs typeface="Arial" panose="020B0604020202020204" pitchFamily="34" charset="0"/>
            </a:endParaRPr>
          </a:p>
          <a:p>
            <a:pPr marL="0" indent="0">
              <a:buNone/>
            </a:pPr>
            <a:endParaRPr lang="et-EE" sz="2600" dirty="0">
              <a:latin typeface="Arial" panose="020B0604020202020204" pitchFamily="34" charset="0"/>
              <a:cs typeface="Arial" panose="020B0604020202020204" pitchFamily="34" charset="0"/>
            </a:endParaRPr>
          </a:p>
          <a:p>
            <a:pPr marL="0" indent="0">
              <a:buNone/>
            </a:pPr>
            <a:endParaRPr lang="et-EE" sz="2600" dirty="0" smtClean="0">
              <a:latin typeface="Arial" panose="020B0604020202020204" pitchFamily="34" charset="0"/>
              <a:cs typeface="Arial" panose="020B0604020202020204" pitchFamily="34" charset="0"/>
            </a:endParaRPr>
          </a:p>
          <a:p>
            <a:pPr marL="0" indent="0">
              <a:buNone/>
            </a:pPr>
            <a:r>
              <a:rPr lang="et-EE" sz="2600" dirty="0" smtClean="0">
                <a:latin typeface="Arial" panose="020B0604020202020204" pitchFamily="34" charset="0"/>
                <a:cs typeface="Arial" panose="020B0604020202020204" pitchFamily="34" charset="0"/>
              </a:rPr>
              <a:t>Mittetulundusühingute seadus § 36 lg 2</a:t>
            </a:r>
            <a:br>
              <a:rPr lang="et-EE" sz="2600" dirty="0" smtClean="0">
                <a:latin typeface="Arial" panose="020B0604020202020204" pitchFamily="34" charset="0"/>
                <a:cs typeface="Arial" panose="020B0604020202020204" pitchFamily="34" charset="0"/>
              </a:rPr>
            </a:br>
            <a:endParaRPr lang="et-EE" sz="2600" dirty="0" smtClean="0">
              <a:latin typeface="Arial" panose="020B0604020202020204" pitchFamily="34" charset="0"/>
              <a:cs typeface="Arial" panose="020B0604020202020204" pitchFamily="34" charset="0"/>
            </a:endParaRPr>
          </a:p>
          <a:p>
            <a:endParaRPr lang="ru-RU" dirty="0"/>
          </a:p>
        </p:txBody>
      </p:sp>
    </p:spTree>
    <p:extLst>
      <p:ext uri="{BB962C8B-B14F-4D97-AF65-F5344CB8AC3E}">
        <p14:creationId xmlns:p14="http://schemas.microsoft.com/office/powerpoint/2010/main" val="343114382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08000" y="365126"/>
            <a:ext cx="8007350" cy="1450611"/>
          </a:xfrm>
        </p:spPr>
        <p:txBody>
          <a:bodyPr>
            <a:normAutofit/>
          </a:bodyPr>
          <a:lstStyle/>
          <a:p>
            <a:r>
              <a:rPr lang="et-EE" sz="2400" b="1" dirty="0" smtClean="0">
                <a:latin typeface="Arial" panose="020B0604020202020204" pitchFamily="34" charset="0"/>
                <a:cs typeface="Arial" panose="020B0604020202020204" pitchFamily="34" charset="0"/>
              </a:rPr>
              <a:t>Majandusaasta 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508000" y="1332089"/>
            <a:ext cx="8007350" cy="4888089"/>
          </a:xfrm>
        </p:spPr>
        <p:txBody>
          <a:bodyPr>
            <a:normAutofit/>
          </a:bodyPr>
          <a:lstStyle/>
          <a:p>
            <a:pPr marL="109728" indent="0">
              <a:buNone/>
            </a:pPr>
            <a:endParaRPr lang="et-EE" sz="2400" dirty="0" smtClean="0">
              <a:latin typeface="Arial" panose="020B0604020202020204" pitchFamily="34" charset="0"/>
              <a:cs typeface="Arial" panose="020B0604020202020204" pitchFamily="34" charset="0"/>
            </a:endParaRPr>
          </a:p>
          <a:p>
            <a:pPr marL="109728" indent="0">
              <a:buNone/>
            </a:pPr>
            <a:r>
              <a:rPr lang="et-EE" sz="2400" dirty="0" smtClean="0">
                <a:latin typeface="Arial" panose="020B0604020202020204" pitchFamily="34" charset="0"/>
                <a:cs typeface="Arial" panose="020B0604020202020204" pitchFamily="34" charset="0"/>
              </a:rPr>
              <a:t>Kui mittetulundusühing ei ole registripidajale seaduses sätestatud tähtaja möödumisest alates kuue kuu jooksul esitanud nõutavat majandusaasta aruannet, kohustab registripidaja teda registrist kustutamise hoiatusel esitama majandusaasta aruande määratud tähtaja jooksul, mis peab olema vähemalt kuus kuud.</a:t>
            </a:r>
          </a:p>
          <a:p>
            <a:pPr marL="0" indent="0">
              <a:buNone/>
            </a:pPr>
            <a:endParaRPr lang="et-EE" sz="2400" dirty="0" smtClean="0">
              <a:latin typeface="Arial" panose="020B0604020202020204" pitchFamily="34" charset="0"/>
              <a:cs typeface="Arial" panose="020B0604020202020204" pitchFamily="34" charset="0"/>
            </a:endParaRPr>
          </a:p>
          <a:p>
            <a:pPr marL="0" indent="0">
              <a:buNone/>
            </a:pPr>
            <a:endParaRPr lang="et-EE" sz="2400" dirty="0">
              <a:latin typeface="Arial" panose="020B0604020202020204" pitchFamily="34" charset="0"/>
              <a:cs typeface="Arial" panose="020B0604020202020204" pitchFamily="34" charset="0"/>
            </a:endParaRP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Mittetulundusühingute seadus § 36¹ lg 1</a:t>
            </a:r>
          </a:p>
          <a:p>
            <a:endParaRPr lang="ru-RU" dirty="0"/>
          </a:p>
        </p:txBody>
      </p:sp>
    </p:spTree>
    <p:extLst>
      <p:ext uri="{BB962C8B-B14F-4D97-AF65-F5344CB8AC3E}">
        <p14:creationId xmlns:p14="http://schemas.microsoft.com/office/powerpoint/2010/main" val="384232913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52697"/>
            <a:ext cx="7886700" cy="744583"/>
          </a:xfrm>
        </p:spPr>
        <p:txBody>
          <a:bodyPr>
            <a:normAutofit/>
          </a:bodyPr>
          <a:lstStyle/>
          <a:p>
            <a:r>
              <a:rPr lang="et-EE" sz="2400" b="1" dirty="0">
                <a:latin typeface="Arial" panose="020B0604020202020204" pitchFamily="34" charset="0"/>
                <a:cs typeface="Arial" panose="020B0604020202020204" pitchFamily="34" charset="0"/>
              </a:rPr>
              <a:t>T</a:t>
            </a:r>
            <a:r>
              <a:rPr lang="et-EE" sz="2400" b="1" dirty="0" smtClean="0">
                <a:latin typeface="Arial" panose="020B0604020202020204" pitchFamily="34" charset="0"/>
                <a:cs typeface="Arial" panose="020B0604020202020204" pitchFamily="34" charset="0"/>
              </a:rPr>
              <a:t>egevusaruanne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428978" y="993422"/>
            <a:ext cx="8086373" cy="5475111"/>
          </a:xfrm>
        </p:spPr>
        <p:txBody>
          <a:bodyPr>
            <a:normAutofit/>
          </a:bodyPr>
          <a:lstStyle/>
          <a:p>
            <a:pPr marL="452628" indent="-342900"/>
            <a:endParaRPr lang="et-EE" sz="2600" dirty="0" smtClean="0">
              <a:latin typeface="Arial" panose="020B0604020202020204" pitchFamily="34" charset="0"/>
              <a:cs typeface="Arial" panose="020B0604020202020204" pitchFamily="34" charset="0"/>
            </a:endParaRPr>
          </a:p>
          <a:p>
            <a:pPr marL="109728" indent="0">
              <a:buNone/>
            </a:pPr>
            <a:r>
              <a:rPr lang="et-EE" sz="2400" dirty="0" smtClean="0">
                <a:latin typeface="Arial" panose="020B0604020202020204" pitchFamily="34" charset="0"/>
                <a:cs typeface="Arial" panose="020B0604020202020204" pitchFamily="34" charset="0"/>
              </a:rPr>
              <a:t>T</a:t>
            </a:r>
            <a:r>
              <a:rPr lang="et-EE" sz="2400" b="1" dirty="0" smtClean="0">
                <a:latin typeface="Arial" panose="020B0604020202020204" pitchFamily="34" charset="0"/>
                <a:cs typeface="Arial" panose="020B0604020202020204" pitchFamily="34" charset="0"/>
              </a:rPr>
              <a:t>egevusaruandes</a:t>
            </a:r>
            <a:r>
              <a:rPr lang="et-EE" sz="2400" dirty="0" smtClean="0">
                <a:latin typeface="Arial" panose="020B0604020202020204" pitchFamily="34" charset="0"/>
                <a:cs typeface="Arial" panose="020B0604020202020204" pitchFamily="34" charset="0"/>
              </a:rPr>
              <a:t> </a:t>
            </a:r>
            <a:r>
              <a:rPr lang="et-EE" sz="2400" dirty="0">
                <a:latin typeface="Arial" panose="020B0604020202020204" pitchFamily="34" charset="0"/>
                <a:cs typeface="Arial" panose="020B0604020202020204" pitchFamily="34" charset="0"/>
              </a:rPr>
              <a:t>antakse </a:t>
            </a:r>
            <a:r>
              <a:rPr lang="et-EE" sz="2400" dirty="0" smtClean="0">
                <a:latin typeface="Arial" panose="020B0604020202020204" pitchFamily="34" charset="0"/>
                <a:cs typeface="Arial" panose="020B0604020202020204" pitchFamily="34" charset="0"/>
              </a:rPr>
              <a:t>ülevaade raamatupidamiskohustuslase </a:t>
            </a:r>
            <a:r>
              <a:rPr lang="et-EE" sz="2400" dirty="0">
                <a:latin typeface="Arial" panose="020B0604020202020204" pitchFamily="34" charset="0"/>
                <a:cs typeface="Arial" panose="020B0604020202020204" pitchFamily="34" charset="0"/>
              </a:rPr>
              <a:t>tegevusest ja asjaoludest, millel on määrav tähtsus raamatupidamiskohustuslase finantsseisundi ja majandustegevuse hindamisel, olulistest sündmustest majandusaastal ning eeldatavatest </a:t>
            </a:r>
            <a:r>
              <a:rPr lang="et-EE" sz="2400" dirty="0" smtClean="0">
                <a:latin typeface="Arial" panose="020B0604020202020204" pitchFamily="34" charset="0"/>
                <a:cs typeface="Arial" panose="020B0604020202020204" pitchFamily="34" charset="0"/>
              </a:rPr>
              <a:t>arengusuundadest</a:t>
            </a:r>
          </a:p>
          <a:p>
            <a:pPr marL="109728" indent="0">
              <a:buNone/>
            </a:pPr>
            <a:endParaRPr lang="et-EE" sz="2400" dirty="0">
              <a:latin typeface="Arial" panose="020B0604020202020204" pitchFamily="34" charset="0"/>
              <a:cs typeface="Arial" panose="020B0604020202020204" pitchFamily="34" charset="0"/>
            </a:endParaRPr>
          </a:p>
          <a:p>
            <a:pPr marL="109728" indent="0">
              <a:buNone/>
            </a:pPr>
            <a:r>
              <a:rPr lang="et-EE" sz="2400" i="1" dirty="0" smtClean="0">
                <a:solidFill>
                  <a:srgbClr val="002060"/>
                </a:solidFill>
                <a:latin typeface="Arial" panose="020B0604020202020204" pitchFamily="34" charset="0"/>
                <a:cs typeface="Arial" panose="020B0604020202020204" pitchFamily="34" charset="0"/>
              </a:rPr>
              <a:t>Juhatuse kohustus on koostada tegevusaruanne</a:t>
            </a:r>
          </a:p>
          <a:p>
            <a:pPr marL="109728" indent="0">
              <a:buNone/>
            </a:pPr>
            <a:endParaRPr lang="et-EE" sz="2400" dirty="0" smtClean="0">
              <a:latin typeface="Arial" panose="020B0604020202020204" pitchFamily="34" charset="0"/>
              <a:cs typeface="Arial" panose="020B0604020202020204" pitchFamily="34" charset="0"/>
            </a:endParaRPr>
          </a:p>
          <a:p>
            <a:pPr marL="109728" indent="0">
              <a:buNone/>
            </a:pPr>
            <a:r>
              <a:rPr lang="et-EE" sz="2400" dirty="0" smtClean="0">
                <a:latin typeface="Arial" panose="020B0604020202020204" pitchFamily="34" charset="0"/>
                <a:cs typeface="Arial" panose="020B0604020202020204" pitchFamily="34" charset="0"/>
              </a:rPr>
              <a:t>Raamatupidamise </a:t>
            </a:r>
            <a:r>
              <a:rPr lang="et-EE" sz="2400" dirty="0">
                <a:latin typeface="Arial" panose="020B0604020202020204" pitchFamily="34" charset="0"/>
                <a:cs typeface="Arial" panose="020B0604020202020204" pitchFamily="34" charset="0"/>
              </a:rPr>
              <a:t>seadus § 24</a:t>
            </a:r>
          </a:p>
          <a:p>
            <a:endParaRPr lang="ru-RU" dirty="0"/>
          </a:p>
        </p:txBody>
      </p:sp>
    </p:spTree>
    <p:extLst>
      <p:ext uri="{BB962C8B-B14F-4D97-AF65-F5344CB8AC3E}">
        <p14:creationId xmlns:p14="http://schemas.microsoft.com/office/powerpoint/2010/main" val="623246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a:t>
            </a:r>
            <a:r>
              <a:rPr lang="et-EE" sz="2400" b="1" dirty="0">
                <a:latin typeface="Arial" panose="020B0604020202020204" pitchFamily="34" charset="0"/>
                <a:cs typeface="Arial" panose="020B0604020202020204" pitchFamily="34" charset="0"/>
              </a:rPr>
              <a:t>§ 15 lg </a:t>
            </a:r>
            <a:r>
              <a:rPr lang="et-EE" sz="2400" b="1" dirty="0" smtClean="0">
                <a:latin typeface="Arial" panose="020B0604020202020204" pitchFamily="34" charset="0"/>
                <a:cs typeface="Arial" panose="020B0604020202020204" pitchFamily="34" charset="0"/>
              </a:rPr>
              <a:t>1,2 Korteriomand</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628650" y="1690689"/>
            <a:ext cx="7886700" cy="4486274"/>
          </a:xfrm>
        </p:spPr>
        <p:txBody>
          <a:bodyPr>
            <a:normAutofit/>
          </a:bodyPr>
          <a:lstStyle/>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Kui </a:t>
            </a:r>
            <a:r>
              <a:rPr lang="et-EE" sz="2400" dirty="0">
                <a:latin typeface="Arial" panose="020B0604020202020204" pitchFamily="34" charset="0"/>
                <a:cs typeface="Arial" panose="020B0604020202020204" pitchFamily="34" charset="0"/>
              </a:rPr>
              <a:t>korteriomand kuulub mitmele isikule ühiselt, võivad need isikud teostada korteriomandiga seotud õigusi </a:t>
            </a:r>
            <a:r>
              <a:rPr lang="et-EE" sz="2400" i="1" dirty="0">
                <a:solidFill>
                  <a:srgbClr val="002060"/>
                </a:solidFill>
                <a:latin typeface="Arial" panose="020B0604020202020204" pitchFamily="34" charset="0"/>
                <a:cs typeface="Arial" panose="020B0604020202020204" pitchFamily="34" charset="0"/>
              </a:rPr>
              <a:t>üksnes ühiselt</a:t>
            </a:r>
            <a:r>
              <a:rPr lang="et-EE" sz="2400" dirty="0">
                <a:latin typeface="Arial" panose="020B0604020202020204" pitchFamily="34" charset="0"/>
                <a:cs typeface="Arial" panose="020B0604020202020204" pitchFamily="34" charset="0"/>
              </a:rPr>
              <a:t>. See ei kehti korteriühistu suhtes, kui ühine omand ei ole kantud kinnistusraamatusse.</a:t>
            </a:r>
            <a:br>
              <a:rPr lang="et-EE" sz="2400" dirty="0">
                <a:latin typeface="Arial" panose="020B0604020202020204" pitchFamily="34" charset="0"/>
                <a:cs typeface="Arial" panose="020B0604020202020204" pitchFamily="34" charset="0"/>
              </a:rPr>
            </a:br>
            <a:r>
              <a:rPr lang="et-EE" sz="2400" dirty="0">
                <a:latin typeface="Arial" panose="020B0604020202020204" pitchFamily="34" charset="0"/>
                <a:cs typeface="Arial" panose="020B0604020202020204" pitchFamily="34" charset="0"/>
              </a:rPr>
              <a:t>Korteriomandist tulenevate kohustuste täitmise eest vastutavad korteriomandi ühised omanikud solidaarselt.</a:t>
            </a:r>
            <a:br>
              <a:rPr lang="et-EE" sz="2400" dirty="0">
                <a:latin typeface="Arial" panose="020B0604020202020204" pitchFamily="34" charset="0"/>
                <a:cs typeface="Arial" panose="020B0604020202020204" pitchFamily="34" charset="0"/>
              </a:rPr>
            </a:br>
            <a:endParaRPr lang="et-EE" sz="2400" dirty="0">
              <a:latin typeface="Arial" panose="020B0604020202020204" pitchFamily="34" charset="0"/>
              <a:cs typeface="Arial" panose="020B0604020202020204" pitchFamily="34" charset="0"/>
            </a:endParaRPr>
          </a:p>
          <a:p>
            <a:endParaRPr lang="et-EE"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122374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1163228"/>
          </a:xfrm>
        </p:spPr>
        <p:txBody>
          <a:bodyPr>
            <a:normAutofit/>
          </a:bodyPr>
          <a:lstStyle/>
          <a:p>
            <a:r>
              <a:rPr lang="et-EE" sz="2400" b="1" dirty="0">
                <a:latin typeface="Arial" panose="020B0604020202020204" pitchFamily="34" charset="0"/>
                <a:cs typeface="Arial" panose="020B0604020202020204" pitchFamily="34" charset="0"/>
              </a:rPr>
              <a:t>T</a:t>
            </a:r>
            <a:r>
              <a:rPr lang="et-EE" sz="2400" b="1" dirty="0" smtClean="0">
                <a:latin typeface="Arial" panose="020B0604020202020204" pitchFamily="34" charset="0"/>
                <a:cs typeface="Arial" panose="020B0604020202020204" pitchFamily="34" charset="0"/>
              </a:rPr>
              <a:t>egevusaruanne (järg</a:t>
            </a:r>
            <a:r>
              <a:rPr lang="et-EE" sz="2400" b="1" u="sng" dirty="0" smtClean="0">
                <a:latin typeface="Arial" panose="020B0604020202020204" pitchFamily="34" charset="0"/>
                <a:cs typeface="Arial" panose="020B0604020202020204" pitchFamily="34" charset="0"/>
              </a:rPr>
              <a:t>)</a:t>
            </a:r>
            <a:endParaRPr lang="ru-RU" sz="2400" b="1" u="sng"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628650" y="1528355"/>
            <a:ext cx="8200209" cy="4648609"/>
          </a:xfrm>
        </p:spPr>
        <p:txBody>
          <a:bodyPr/>
          <a:lstStyle/>
          <a:p>
            <a:pPr marL="0" indent="0">
              <a:buNone/>
            </a:pPr>
            <a:endParaRPr lang="et-EE" sz="28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Tegevusaruandes </a:t>
            </a:r>
            <a:r>
              <a:rPr lang="et-EE" sz="2400" dirty="0">
                <a:latin typeface="Arial" panose="020B0604020202020204" pitchFamily="34" charset="0"/>
                <a:cs typeface="Arial" panose="020B0604020202020204" pitchFamily="34" charset="0"/>
              </a:rPr>
              <a:t>kirjeldatakse muu hulgas</a:t>
            </a:r>
            <a:r>
              <a:rPr lang="et-EE" sz="2400" dirty="0" smtClean="0">
                <a:latin typeface="Arial" panose="020B0604020202020204" pitchFamily="34" charset="0"/>
                <a:cs typeface="Arial" panose="020B0604020202020204" pitchFamily="34" charset="0"/>
              </a:rPr>
              <a:t>:</a:t>
            </a:r>
          </a:p>
          <a:p>
            <a:pPr marL="0" indent="0">
              <a:buNone/>
            </a:pPr>
            <a:r>
              <a:rPr lang="et-EE" sz="2400" dirty="0">
                <a:latin typeface="Arial" panose="020B0604020202020204" pitchFamily="34" charset="0"/>
                <a:cs typeface="Arial" panose="020B0604020202020204" pitchFamily="34" charset="0"/>
              </a:rPr>
              <a:t/>
            </a:r>
            <a:br>
              <a:rPr lang="et-EE" sz="2400" dirty="0">
                <a:latin typeface="Arial" panose="020B0604020202020204" pitchFamily="34" charset="0"/>
                <a:cs typeface="Arial" panose="020B0604020202020204" pitchFamily="34" charset="0"/>
              </a:rPr>
            </a:br>
            <a:r>
              <a:rPr lang="et-EE" sz="2400" dirty="0">
                <a:latin typeface="Arial" panose="020B0604020202020204" pitchFamily="34" charset="0"/>
                <a:cs typeface="Arial" panose="020B0604020202020204" pitchFamily="34" charset="0"/>
              </a:rPr>
              <a:t>1)olulisemaid aruandeaasta jooksul toimunud ning lähitulevikus </a:t>
            </a:r>
            <a:r>
              <a:rPr lang="et-EE" sz="2400" i="1" dirty="0">
                <a:solidFill>
                  <a:srgbClr val="002060"/>
                </a:solidFill>
                <a:latin typeface="Arial" panose="020B0604020202020204" pitchFamily="34" charset="0"/>
                <a:cs typeface="Arial" panose="020B0604020202020204" pitchFamily="34" charset="0"/>
              </a:rPr>
              <a:t>planeeritavaid investeeringuid</a:t>
            </a:r>
            <a:r>
              <a:rPr lang="et-EE" sz="2400" dirty="0">
                <a:latin typeface="Arial" panose="020B0604020202020204" pitchFamily="34" charset="0"/>
                <a:cs typeface="Arial" panose="020B0604020202020204" pitchFamily="34" charset="0"/>
              </a:rPr>
              <a:t>;</a:t>
            </a:r>
            <a:br>
              <a:rPr lang="et-EE" sz="2400" dirty="0">
                <a:latin typeface="Arial" panose="020B0604020202020204" pitchFamily="34" charset="0"/>
                <a:cs typeface="Arial" panose="020B0604020202020204" pitchFamily="34" charset="0"/>
              </a:rPr>
            </a:br>
            <a:r>
              <a:rPr lang="et-EE" sz="2400" dirty="0">
                <a:latin typeface="Arial" panose="020B0604020202020204" pitchFamily="34" charset="0"/>
                <a:cs typeface="Arial" panose="020B0604020202020204" pitchFamily="34" charset="0"/>
              </a:rPr>
              <a:t>2)raamatupidamise aastaaruande koostamise perioodil toimunud olulisi sündmusi, mis ei kajastu raamatupidamise aastaaruandes, kuid mis oluliselt mõjutavad või võivad mõjutada järgmiste majandusaastate tulemusi</a:t>
            </a:r>
          </a:p>
          <a:p>
            <a:endParaRPr lang="ru-RU" sz="2400" dirty="0"/>
          </a:p>
        </p:txBody>
      </p:sp>
    </p:spTree>
    <p:extLst>
      <p:ext uri="{BB962C8B-B14F-4D97-AF65-F5344CB8AC3E}">
        <p14:creationId xmlns:p14="http://schemas.microsoft.com/office/powerpoint/2010/main" val="42080820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996902"/>
          </a:xfrm>
        </p:spPr>
        <p:txBody>
          <a:bodyPr>
            <a:normAutofit/>
          </a:bodyPr>
          <a:lstStyle/>
          <a:p>
            <a:r>
              <a:rPr lang="et-EE" sz="2400" b="1" dirty="0">
                <a:latin typeface="Arial" panose="020B0604020202020204" pitchFamily="34" charset="0"/>
                <a:cs typeface="Arial" panose="020B0604020202020204" pitchFamily="34" charset="0"/>
              </a:rPr>
              <a:t> </a:t>
            </a:r>
            <a:r>
              <a:rPr lang="et-EE" sz="2400" b="1" dirty="0" smtClean="0">
                <a:latin typeface="Arial" panose="020B0604020202020204" pitchFamily="34" charset="0"/>
                <a:cs typeface="Arial" panose="020B0604020202020204" pitchFamily="34" charset="0"/>
              </a:rPr>
              <a:t>Raamatupidamise aastaaruanne </a:t>
            </a:r>
            <a:endParaRPr lang="ru-RU" sz="2400"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628650" y="1541417"/>
            <a:ext cx="7886700" cy="4635546"/>
          </a:xfrm>
        </p:spPr>
        <p:txBody>
          <a:bodyPr>
            <a:normAutofit/>
          </a:bodyPr>
          <a:lstStyle/>
          <a:p>
            <a:pPr marL="0" indent="0">
              <a:buNone/>
            </a:pPr>
            <a:r>
              <a:rPr lang="et-EE" sz="2400" b="1" dirty="0" smtClean="0">
                <a:latin typeface="Arial" panose="020B0604020202020204" pitchFamily="34" charset="0"/>
                <a:cs typeface="Arial" panose="020B0604020202020204" pitchFamily="34" charset="0"/>
              </a:rPr>
              <a:t>Raamatupidamise </a:t>
            </a:r>
            <a:r>
              <a:rPr lang="et-EE" sz="2400" b="1" dirty="0">
                <a:latin typeface="Arial" panose="020B0604020202020204" pitchFamily="34" charset="0"/>
                <a:cs typeface="Arial" panose="020B0604020202020204" pitchFamily="34" charset="0"/>
              </a:rPr>
              <a:t>aastaaruande </a:t>
            </a:r>
            <a:r>
              <a:rPr lang="et-EE" sz="2400" dirty="0">
                <a:latin typeface="Arial" panose="020B0604020202020204" pitchFamily="34" charset="0"/>
                <a:cs typeface="Arial" panose="020B0604020202020204" pitchFamily="34" charset="0"/>
              </a:rPr>
              <a:t>koostamise aluseks on raamatupidamisregistrites kirjendatud majandusaasta majandustehingud ja reguleerimiskanded.</a:t>
            </a: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Aastaaruande </a:t>
            </a:r>
            <a:r>
              <a:rPr lang="et-EE" sz="2400" dirty="0">
                <a:latin typeface="Arial" panose="020B0604020202020204" pitchFamily="34" charset="0"/>
                <a:cs typeface="Arial" panose="020B0604020202020204" pitchFamily="34" charset="0"/>
              </a:rPr>
              <a:t>koostamiseks </a:t>
            </a:r>
            <a:r>
              <a:rPr lang="et-EE" sz="2400" dirty="0">
                <a:solidFill>
                  <a:srgbClr val="002060"/>
                </a:solidFill>
                <a:latin typeface="Arial" panose="020B0604020202020204" pitchFamily="34" charset="0"/>
                <a:cs typeface="Arial" panose="020B0604020202020204" pitchFamily="34" charset="0"/>
              </a:rPr>
              <a:t>inventeeritakse</a:t>
            </a:r>
            <a:r>
              <a:rPr lang="et-EE" sz="2400" u="sng" dirty="0">
                <a:latin typeface="Arial" panose="020B0604020202020204" pitchFamily="34" charset="0"/>
                <a:cs typeface="Arial" panose="020B0604020202020204" pitchFamily="34" charset="0"/>
              </a:rPr>
              <a:t> </a:t>
            </a:r>
            <a:r>
              <a:rPr lang="et-EE" sz="2400" dirty="0">
                <a:latin typeface="Arial" panose="020B0604020202020204" pitchFamily="34" charset="0"/>
                <a:cs typeface="Arial" panose="020B0604020202020204" pitchFamily="34" charset="0"/>
              </a:rPr>
              <a:t>raamatupidamiskohustuslase varade ja kohustiste saldod, hinnatakse registrites kajastatud varade ja kohustiste väärtuse vastavust </a:t>
            </a:r>
            <a:r>
              <a:rPr lang="et-EE" sz="2400" dirty="0" smtClean="0">
                <a:latin typeface="Arial" panose="020B0604020202020204" pitchFamily="34" charset="0"/>
                <a:cs typeface="Arial" panose="020B0604020202020204" pitchFamily="34" charset="0"/>
              </a:rPr>
              <a:t>raamatupidamise seaduse </a:t>
            </a:r>
            <a:r>
              <a:rPr lang="et-EE" sz="2400" dirty="0">
                <a:latin typeface="Arial" panose="020B0604020202020204" pitchFamily="34" charset="0"/>
                <a:cs typeface="Arial" panose="020B0604020202020204" pitchFamily="34" charset="0"/>
              </a:rPr>
              <a:t>§-des 16 ja 17 sätestatud arvestuspõhimõtetele, tehakse reguleerimis- ja lõpetamiskanded ning koostatakse põhiaruanded ja lisad.</a:t>
            </a:r>
          </a:p>
          <a:p>
            <a:endParaRPr lang="ru-RU" dirty="0"/>
          </a:p>
        </p:txBody>
      </p:sp>
    </p:spTree>
    <p:extLst>
      <p:ext uri="{BB962C8B-B14F-4D97-AF65-F5344CB8AC3E}">
        <p14:creationId xmlns:p14="http://schemas.microsoft.com/office/powerpoint/2010/main" val="25275296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700" cy="1325563"/>
          </a:xfrm>
        </p:spPr>
        <p:txBody>
          <a:bodyPr>
            <a:normAutofit/>
          </a:bodyPr>
          <a:lstStyle/>
          <a:p>
            <a:r>
              <a:rPr lang="et-EE" sz="2400" b="1" dirty="0">
                <a:latin typeface="Arial" panose="020B0604020202020204" pitchFamily="34" charset="0"/>
                <a:cs typeface="Arial" panose="020B0604020202020204" pitchFamily="34" charset="0"/>
              </a:rPr>
              <a:t>R</a:t>
            </a:r>
            <a:r>
              <a:rPr lang="et-EE" sz="2400" b="1" dirty="0" smtClean="0">
                <a:latin typeface="Arial" panose="020B0604020202020204" pitchFamily="34" charset="0"/>
                <a:cs typeface="Arial" panose="020B0604020202020204" pitchFamily="34" charset="0"/>
              </a:rPr>
              <a:t>aamatupidamise aastaaruanne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628650" y="1690689"/>
            <a:ext cx="7886700" cy="4486274"/>
          </a:xfrm>
        </p:spPr>
        <p:txBody>
          <a:bodyPr>
            <a:normAutofit lnSpcReduction="10000"/>
          </a:bodyPr>
          <a:lstStyle/>
          <a:p>
            <a:pPr marL="0" indent="0" fontAlgn="ctr">
              <a:buNone/>
            </a:pPr>
            <a:endParaRPr lang="et-EE" sz="2400" u="sng" dirty="0" smtClean="0">
              <a:latin typeface="Arial" panose="020B0604020202020204" pitchFamily="34" charset="0"/>
              <a:cs typeface="Arial" panose="020B0604020202020204" pitchFamily="34" charset="0"/>
            </a:endParaRPr>
          </a:p>
          <a:p>
            <a:pPr marL="0" indent="0" fontAlgn="ctr">
              <a:buNone/>
            </a:pPr>
            <a:r>
              <a:rPr lang="et-EE" sz="2400" i="1" dirty="0" smtClean="0">
                <a:solidFill>
                  <a:srgbClr val="002060"/>
                </a:solidFill>
                <a:latin typeface="Arial" panose="020B0604020202020204" pitchFamily="34" charset="0"/>
                <a:cs typeface="Arial" panose="020B0604020202020204" pitchFamily="34" charset="0"/>
              </a:rPr>
              <a:t>Bilanss </a:t>
            </a:r>
            <a:r>
              <a:rPr lang="et-EE" sz="2400" dirty="0">
                <a:latin typeface="Arial" panose="020B0604020202020204" pitchFamily="34" charset="0"/>
                <a:cs typeface="Arial" panose="020B0604020202020204" pitchFamily="34" charset="0"/>
              </a:rPr>
              <a:t>on raamatupidamisaruanne, mis kajastab teatud kuupäeva seisuga raamatupidamiskohustuslase finantsseisundit (vara, kohustisi ja omakapitali).</a:t>
            </a: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i="1" dirty="0" smtClean="0">
                <a:solidFill>
                  <a:srgbClr val="002060"/>
                </a:solidFill>
                <a:latin typeface="Arial" panose="020B0604020202020204" pitchFamily="34" charset="0"/>
                <a:cs typeface="Arial" panose="020B0604020202020204" pitchFamily="34" charset="0"/>
              </a:rPr>
              <a:t>Tulude </a:t>
            </a:r>
            <a:r>
              <a:rPr lang="et-EE" sz="2400" i="1" dirty="0">
                <a:solidFill>
                  <a:srgbClr val="002060"/>
                </a:solidFill>
                <a:latin typeface="Arial" panose="020B0604020202020204" pitchFamily="34" charset="0"/>
                <a:cs typeface="Arial" panose="020B0604020202020204" pitchFamily="34" charset="0"/>
              </a:rPr>
              <a:t>ja kulude aruanne </a:t>
            </a:r>
            <a:r>
              <a:rPr lang="et-EE" sz="2400" dirty="0">
                <a:latin typeface="Arial" panose="020B0604020202020204" pitchFamily="34" charset="0"/>
                <a:cs typeface="Arial" panose="020B0604020202020204" pitchFamily="34" charset="0"/>
              </a:rPr>
              <a:t>on raamatupidamisaruanne, mis kajastab raamatupidamiskohustuslase aruandeperioodi finantstulemust (tulusid, kulusid ja kasumit või kahjumit).</a:t>
            </a:r>
          </a:p>
          <a:p>
            <a:pPr marL="0" indent="0">
              <a:buNone/>
            </a:pPr>
            <a:endParaRPr lang="et-EE" sz="2400" dirty="0">
              <a:latin typeface="Arial" panose="020B0604020202020204" pitchFamily="34" charset="0"/>
              <a:cs typeface="Arial" panose="020B0604020202020204" pitchFamily="34" charset="0"/>
            </a:endParaRPr>
          </a:p>
          <a:p>
            <a:pPr marL="0" indent="0">
              <a:buNone/>
            </a:pPr>
            <a:endParaRPr lang="et-EE" sz="2400" dirty="0">
              <a:latin typeface="Arial" panose="020B0604020202020204" pitchFamily="34" charset="0"/>
              <a:cs typeface="Arial" panose="020B0604020202020204" pitchFamily="34" charset="0"/>
            </a:endParaRPr>
          </a:p>
          <a:p>
            <a:pPr marL="0" indent="0">
              <a:buNone/>
            </a:pPr>
            <a:r>
              <a:rPr lang="et-EE" sz="2400" dirty="0">
                <a:latin typeface="Arial" panose="020B0604020202020204" pitchFamily="34" charset="0"/>
                <a:cs typeface="Arial" panose="020B0604020202020204" pitchFamily="34" charset="0"/>
              </a:rPr>
              <a:t>Raamatupidamise seadus § 18</a:t>
            </a:r>
          </a:p>
          <a:p>
            <a:endParaRPr lang="ru-RU" dirty="0"/>
          </a:p>
        </p:txBody>
      </p:sp>
    </p:spTree>
    <p:extLst>
      <p:ext uri="{BB962C8B-B14F-4D97-AF65-F5344CB8AC3E}">
        <p14:creationId xmlns:p14="http://schemas.microsoft.com/office/powerpoint/2010/main" val="352994218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673452"/>
          </a:xfrm>
        </p:spPr>
        <p:txBody>
          <a:bodyPr>
            <a:normAutofit/>
          </a:bodyPr>
          <a:lstStyle/>
          <a:p>
            <a:r>
              <a:rPr lang="et-EE" sz="2400" b="1" dirty="0" smtClean="0">
                <a:latin typeface="Arial" panose="020B0604020202020204" pitchFamily="34" charset="0"/>
                <a:cs typeface="Arial" panose="020B0604020202020204" pitchFamily="34" charset="0"/>
              </a:rPr>
              <a:t>Raamatupidamise aastaaruanne- </a:t>
            </a:r>
            <a:r>
              <a:rPr lang="et-EE" sz="2400" dirty="0" smtClean="0">
                <a:latin typeface="Arial" panose="020B0604020202020204" pitchFamily="34" charset="0"/>
                <a:cs typeface="Arial" panose="020B0604020202020204" pitchFamily="34" charset="0"/>
              </a:rPr>
              <a:t>lisad</a:t>
            </a:r>
            <a:endParaRPr lang="ru-RU" sz="2400"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628650" y="1388533"/>
            <a:ext cx="7886700" cy="4967818"/>
          </a:xfrm>
        </p:spPr>
        <p:txBody>
          <a:bodyPr>
            <a:normAutofit lnSpcReduction="10000"/>
          </a:bodyPr>
          <a:lstStyle/>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Lisas 1 arvestuspõhimõtted esitame </a:t>
            </a:r>
            <a:r>
              <a:rPr lang="et-EE" sz="2400" i="1" dirty="0">
                <a:solidFill>
                  <a:srgbClr val="002060"/>
                </a:solidFill>
                <a:latin typeface="Arial" panose="020B0604020202020204" pitchFamily="34" charset="0"/>
                <a:cs typeface="Arial" panose="020B0604020202020204" pitchFamily="34" charset="0"/>
              </a:rPr>
              <a:t>vaid teie korteriühistu </a:t>
            </a:r>
            <a:r>
              <a:rPr lang="et-EE" sz="2400" i="1" dirty="0" smtClean="0">
                <a:solidFill>
                  <a:srgbClr val="002060"/>
                </a:solidFill>
                <a:latin typeface="Arial" panose="020B0604020202020204" pitchFamily="34" charset="0"/>
                <a:cs typeface="Arial" panose="020B0604020202020204" pitchFamily="34" charset="0"/>
              </a:rPr>
              <a:t>kohta informatsiooni.</a:t>
            </a:r>
            <a:endParaRPr lang="et-EE" sz="2400" i="1" dirty="0">
              <a:solidFill>
                <a:srgbClr val="002060"/>
              </a:solidFill>
              <a:latin typeface="Arial" panose="020B0604020202020204" pitchFamily="34" charset="0"/>
              <a:cs typeface="Arial" panose="020B0604020202020204" pitchFamily="34" charset="0"/>
            </a:endParaRPr>
          </a:p>
          <a:p>
            <a:pPr marL="0" indent="0">
              <a:buNone/>
            </a:pPr>
            <a:endParaRPr lang="et-EE" sz="2400" u="sng" dirty="0" smtClean="0">
              <a:latin typeface="Arial" panose="020B0604020202020204" pitchFamily="34" charset="0"/>
              <a:cs typeface="Arial" panose="020B0604020202020204" pitchFamily="34" charset="0"/>
            </a:endParaRPr>
          </a:p>
          <a:p>
            <a:pPr marL="0" indent="0">
              <a:buNone/>
            </a:pPr>
            <a:r>
              <a:rPr lang="et-EE" sz="2400" i="1" dirty="0" smtClean="0">
                <a:solidFill>
                  <a:srgbClr val="002060"/>
                </a:solidFill>
                <a:latin typeface="Arial" panose="020B0604020202020204" pitchFamily="34" charset="0"/>
                <a:cs typeface="Arial" panose="020B0604020202020204" pitchFamily="34" charset="0"/>
              </a:rPr>
              <a:t>Esitame </a:t>
            </a:r>
            <a:r>
              <a:rPr lang="et-EE" sz="2400" i="1" dirty="0">
                <a:solidFill>
                  <a:srgbClr val="002060"/>
                </a:solidFill>
                <a:latin typeface="Arial" panose="020B0604020202020204" pitchFamily="34" charset="0"/>
                <a:cs typeface="Arial" panose="020B0604020202020204" pitchFamily="34" charset="0"/>
              </a:rPr>
              <a:t>kindlasti info seotud osapoolte </a:t>
            </a:r>
            <a:r>
              <a:rPr lang="et-EE" sz="2400" i="1" dirty="0" smtClean="0">
                <a:solidFill>
                  <a:srgbClr val="002060"/>
                </a:solidFill>
                <a:latin typeface="Arial" panose="020B0604020202020204" pitchFamily="34" charset="0"/>
                <a:cs typeface="Arial" panose="020B0604020202020204" pitchFamily="34" charset="0"/>
              </a:rPr>
              <a:t>kohta</a:t>
            </a:r>
          </a:p>
          <a:p>
            <a:pPr marL="0" indent="0">
              <a:buNone/>
            </a:pPr>
            <a:r>
              <a:rPr lang="fi-FI" sz="2400" dirty="0" err="1">
                <a:latin typeface="Arial" panose="020B0604020202020204" pitchFamily="34" charset="0"/>
                <a:cs typeface="Arial" panose="020B0604020202020204" pitchFamily="34" charset="0"/>
              </a:rPr>
              <a:t>Seotud</a:t>
            </a:r>
            <a:r>
              <a:rPr lang="fi-FI" sz="2400" dirty="0">
                <a:latin typeface="Arial" panose="020B0604020202020204" pitchFamily="34" charset="0"/>
                <a:cs typeface="Arial" panose="020B0604020202020204" pitchFamily="34" charset="0"/>
              </a:rPr>
              <a:t> </a:t>
            </a:r>
            <a:r>
              <a:rPr lang="fi-FI" sz="2400" dirty="0" err="1">
                <a:latin typeface="Arial" panose="020B0604020202020204" pitchFamily="34" charset="0"/>
                <a:cs typeface="Arial" panose="020B0604020202020204" pitchFamily="34" charset="0"/>
              </a:rPr>
              <a:t>osapool</a:t>
            </a:r>
            <a:r>
              <a:rPr lang="fi-FI" sz="2400" dirty="0">
                <a:latin typeface="Arial" panose="020B0604020202020204" pitchFamily="34" charset="0"/>
                <a:cs typeface="Arial" panose="020B0604020202020204" pitchFamily="34" charset="0"/>
              </a:rPr>
              <a:t> on </a:t>
            </a:r>
            <a:r>
              <a:rPr lang="fi-FI" sz="2400" dirty="0" err="1">
                <a:latin typeface="Arial" panose="020B0604020202020204" pitchFamily="34" charset="0"/>
                <a:cs typeface="Arial" panose="020B0604020202020204" pitchFamily="34" charset="0"/>
              </a:rPr>
              <a:t>isik</a:t>
            </a:r>
            <a:r>
              <a:rPr lang="fi-FI" sz="2400" dirty="0">
                <a:latin typeface="Arial" panose="020B0604020202020204" pitchFamily="34" charset="0"/>
                <a:cs typeface="Arial" panose="020B0604020202020204" pitchFamily="34" charset="0"/>
              </a:rPr>
              <a:t> </a:t>
            </a:r>
            <a:r>
              <a:rPr lang="fi-FI" sz="2400" dirty="0" err="1">
                <a:latin typeface="Arial" panose="020B0604020202020204" pitchFamily="34" charset="0"/>
                <a:cs typeface="Arial" panose="020B0604020202020204" pitchFamily="34" charset="0"/>
              </a:rPr>
              <a:t>või</a:t>
            </a:r>
            <a:r>
              <a:rPr lang="fi-FI" sz="2400" dirty="0">
                <a:latin typeface="Arial" panose="020B0604020202020204" pitchFamily="34" charset="0"/>
                <a:cs typeface="Arial" panose="020B0604020202020204" pitchFamily="34" charset="0"/>
              </a:rPr>
              <a:t> </a:t>
            </a:r>
            <a:r>
              <a:rPr lang="fi-FI" sz="2400" dirty="0" err="1">
                <a:latin typeface="Arial" panose="020B0604020202020204" pitchFamily="34" charset="0"/>
                <a:cs typeface="Arial" panose="020B0604020202020204" pitchFamily="34" charset="0"/>
              </a:rPr>
              <a:t>ettevõte</a:t>
            </a:r>
            <a:r>
              <a:rPr lang="fi-FI" sz="2400" dirty="0">
                <a:latin typeface="Arial" panose="020B0604020202020204" pitchFamily="34" charset="0"/>
                <a:cs typeface="Arial" panose="020B0604020202020204" pitchFamily="34" charset="0"/>
              </a:rPr>
              <a:t>, </a:t>
            </a:r>
            <a:r>
              <a:rPr lang="fi-FI" sz="2400" dirty="0" err="1">
                <a:latin typeface="Arial" panose="020B0604020202020204" pitchFamily="34" charset="0"/>
                <a:cs typeface="Arial" panose="020B0604020202020204" pitchFamily="34" charset="0"/>
              </a:rPr>
              <a:t>kes</a:t>
            </a:r>
            <a:r>
              <a:rPr lang="fi-FI" sz="2400" dirty="0">
                <a:latin typeface="Arial" panose="020B0604020202020204" pitchFamily="34" charset="0"/>
                <a:cs typeface="Arial" panose="020B0604020202020204" pitchFamily="34" charset="0"/>
              </a:rPr>
              <a:t> on </a:t>
            </a:r>
            <a:r>
              <a:rPr lang="fi-FI" sz="2400" dirty="0" err="1">
                <a:latin typeface="Arial" panose="020B0604020202020204" pitchFamily="34" charset="0"/>
                <a:cs typeface="Arial" panose="020B0604020202020204" pitchFamily="34" charset="0"/>
              </a:rPr>
              <a:t>seotud</a:t>
            </a:r>
            <a:r>
              <a:rPr lang="fi-FI" sz="2400" dirty="0">
                <a:latin typeface="Arial" panose="020B0604020202020204" pitchFamily="34" charset="0"/>
                <a:cs typeface="Arial" panose="020B0604020202020204" pitchFamily="34" charset="0"/>
              </a:rPr>
              <a:t> </a:t>
            </a:r>
            <a:r>
              <a:rPr lang="fi-FI" sz="2400" dirty="0" err="1">
                <a:latin typeface="Arial" panose="020B0604020202020204" pitchFamily="34" charset="0"/>
                <a:cs typeface="Arial" panose="020B0604020202020204" pitchFamily="34" charset="0"/>
              </a:rPr>
              <a:t>aastaaruannet</a:t>
            </a:r>
            <a:r>
              <a:rPr lang="fi-FI" sz="2400" dirty="0">
                <a:latin typeface="Arial" panose="020B0604020202020204" pitchFamily="34" charset="0"/>
                <a:cs typeface="Arial" panose="020B0604020202020204" pitchFamily="34" charset="0"/>
              </a:rPr>
              <a:t> koostava</a:t>
            </a:r>
            <a:r>
              <a:rPr lang="et-EE" sz="2400" dirty="0">
                <a:latin typeface="Arial" panose="020B0604020202020204" pitchFamily="34" charset="0"/>
                <a:cs typeface="Arial" panose="020B0604020202020204" pitchFamily="34" charset="0"/>
              </a:rPr>
              <a:t> ettevõttega (aruandev ettevõte) sel määral, et nendevahelised tehingud ei pruugi toimuda turutingimustel. </a:t>
            </a:r>
          </a:p>
          <a:p>
            <a:pPr marL="0" indent="0">
              <a:buNone/>
            </a:pPr>
            <a:r>
              <a:rPr lang="et-EE" sz="2400" dirty="0">
                <a:latin typeface="Arial" panose="020B0604020202020204" pitchFamily="34" charset="0"/>
                <a:cs typeface="Arial" panose="020B0604020202020204" pitchFamily="34" charset="0"/>
              </a:rPr>
              <a:t>Mõistmaks, milline on seotud osapooltega tehtud tehingute võimalik mõju ettevõtte finantspositsioonile ja kasumile, tuleb nende kohta avaldada aruandes täiendavat </a:t>
            </a:r>
            <a:r>
              <a:rPr lang="et-EE" sz="2400" dirty="0" smtClean="0">
                <a:latin typeface="Arial" panose="020B0604020202020204" pitchFamily="34" charset="0"/>
                <a:cs typeface="Arial" panose="020B0604020202020204" pitchFamily="34" charset="0"/>
              </a:rPr>
              <a:t>informatsiooni.</a:t>
            </a:r>
            <a:endParaRPr lang="et-EE" sz="2400" dirty="0">
              <a:latin typeface="Arial" panose="020B0604020202020204" pitchFamily="34" charset="0"/>
              <a:cs typeface="Arial" panose="020B0604020202020204" pitchFamily="34" charset="0"/>
            </a:endParaRPr>
          </a:p>
          <a:p>
            <a:endParaRPr lang="et-EE" sz="2400" dirty="0">
              <a:latin typeface="Arial" panose="020B0604020202020204" pitchFamily="34" charset="0"/>
              <a:cs typeface="Arial" panose="020B0604020202020204" pitchFamily="34" charset="0"/>
            </a:endParaRPr>
          </a:p>
          <a:p>
            <a:endParaRPr lang="et-EE" sz="2400" dirty="0">
              <a:latin typeface="Arial" panose="020B0604020202020204" pitchFamily="34" charset="0"/>
              <a:cs typeface="Arial" panose="020B0604020202020204" pitchFamily="34" charset="0"/>
            </a:endParaRPr>
          </a:p>
          <a:p>
            <a:endParaRPr lang="ru-RU" dirty="0"/>
          </a:p>
        </p:txBody>
      </p:sp>
    </p:spTree>
    <p:extLst>
      <p:ext uri="{BB962C8B-B14F-4D97-AF65-F5344CB8AC3E}">
        <p14:creationId xmlns:p14="http://schemas.microsoft.com/office/powerpoint/2010/main" val="279310352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35578" y="365127"/>
            <a:ext cx="7979772" cy="752473"/>
          </a:xfrm>
        </p:spPr>
        <p:txBody>
          <a:bodyPr>
            <a:normAutofit/>
          </a:bodyPr>
          <a:lstStyle/>
          <a:p>
            <a:r>
              <a:rPr lang="et-EE" sz="2400" b="1" dirty="0" smtClean="0">
                <a:latin typeface="Arial" panose="020B0604020202020204" pitchFamily="34" charset="0"/>
                <a:cs typeface="Arial" panose="020B0604020202020204" pitchFamily="34" charset="0"/>
              </a:rPr>
              <a:t>Raamatupidamise aastaaruanne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428978" y="1117601"/>
            <a:ext cx="8086373" cy="5238749"/>
          </a:xfrm>
        </p:spPr>
        <p:txBody>
          <a:bodyPr>
            <a:noAutofit/>
          </a:bodyPr>
          <a:lstStyle/>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1. Raamatupidamise aastaaruande põhiaruanded</a:t>
            </a:r>
            <a:r>
              <a:rPr lang="et-EE" sz="2400" dirty="0">
                <a:latin typeface="Arial" panose="020B0604020202020204" pitchFamily="34" charset="0"/>
                <a:cs typeface="Arial" panose="020B0604020202020204" pitchFamily="34" charset="0"/>
              </a:rPr>
              <a:t>: </a:t>
            </a:r>
          </a:p>
          <a:p>
            <a:r>
              <a:rPr lang="et-EE" sz="2400" dirty="0">
                <a:latin typeface="Arial" panose="020B0604020202020204" pitchFamily="34" charset="0"/>
                <a:cs typeface="Arial" panose="020B0604020202020204" pitchFamily="34" charset="0"/>
              </a:rPr>
              <a:t>bilanss </a:t>
            </a:r>
          </a:p>
          <a:p>
            <a:r>
              <a:rPr lang="et-EE" sz="2400" dirty="0" smtClean="0">
                <a:latin typeface="Arial" panose="020B0604020202020204" pitchFamily="34" charset="0"/>
                <a:cs typeface="Arial" panose="020B0604020202020204" pitchFamily="34" charset="0"/>
              </a:rPr>
              <a:t>tulemiaruanne </a:t>
            </a:r>
            <a:endParaRPr lang="et-EE" sz="2400" dirty="0">
              <a:latin typeface="Arial" panose="020B0604020202020204" pitchFamily="34" charset="0"/>
              <a:cs typeface="Arial" panose="020B0604020202020204" pitchFamily="34" charset="0"/>
            </a:endParaRPr>
          </a:p>
          <a:p>
            <a:r>
              <a:rPr lang="et-EE" sz="2400" dirty="0">
                <a:latin typeface="Arial" panose="020B0604020202020204" pitchFamily="34" charset="0"/>
                <a:cs typeface="Arial" panose="020B0604020202020204" pitchFamily="34" charset="0"/>
              </a:rPr>
              <a:t>rahavoogude aruanne </a:t>
            </a:r>
          </a:p>
          <a:p>
            <a:r>
              <a:rPr lang="et-EE" sz="2400" dirty="0">
                <a:latin typeface="Arial" panose="020B0604020202020204" pitchFamily="34" charset="0"/>
                <a:cs typeface="Arial" panose="020B0604020202020204" pitchFamily="34" charset="0"/>
              </a:rPr>
              <a:t>netovara muutuste aruanne</a:t>
            </a:r>
          </a:p>
          <a:p>
            <a:pPr marL="0" indent="0">
              <a:buNone/>
            </a:pPr>
            <a:r>
              <a:rPr lang="et-EE" sz="2400" dirty="0">
                <a:latin typeface="Arial" panose="020B0604020202020204" pitchFamily="34" charset="0"/>
                <a:cs typeface="Arial" panose="020B0604020202020204" pitchFamily="34" charset="0"/>
              </a:rPr>
              <a:t>2. Lisad </a:t>
            </a: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i="1" dirty="0" smtClean="0">
                <a:solidFill>
                  <a:srgbClr val="002060"/>
                </a:solidFill>
                <a:latin typeface="Arial" panose="020B0604020202020204" pitchFamily="34" charset="0"/>
                <a:cs typeface="Arial" panose="020B0604020202020204" pitchFamily="34" charset="0"/>
              </a:rPr>
              <a:t>Korteriühistud </a:t>
            </a:r>
            <a:r>
              <a:rPr lang="et-EE" sz="2400" i="1" dirty="0">
                <a:solidFill>
                  <a:srgbClr val="002060"/>
                </a:solidFill>
                <a:latin typeface="Arial" panose="020B0604020202020204" pitchFamily="34" charset="0"/>
                <a:cs typeface="Arial" panose="020B0604020202020204" pitchFamily="34" charset="0"/>
              </a:rPr>
              <a:t>(mittetulundusühingud) on kohustatud koostama täismahus raamatupidamise aastaaruande </a:t>
            </a:r>
          </a:p>
          <a:p>
            <a:pPr marL="0" indent="0">
              <a:buNone/>
            </a:pPr>
            <a:r>
              <a:rPr lang="et-EE" sz="2400" i="1" dirty="0">
                <a:solidFill>
                  <a:srgbClr val="002060"/>
                </a:solidFill>
                <a:latin typeface="Arial" panose="020B0604020202020204" pitchFamily="34" charset="0"/>
                <a:cs typeface="Arial" panose="020B0604020202020204" pitchFamily="34" charset="0"/>
              </a:rPr>
              <a:t>RTJ </a:t>
            </a:r>
            <a:r>
              <a:rPr lang="et-EE" sz="2400" i="1" dirty="0" smtClean="0">
                <a:solidFill>
                  <a:srgbClr val="002060"/>
                </a:solidFill>
                <a:latin typeface="Arial" panose="020B0604020202020204" pitchFamily="34" charset="0"/>
                <a:cs typeface="Arial" panose="020B0604020202020204" pitchFamily="34" charset="0"/>
              </a:rPr>
              <a:t>2 p. 5</a:t>
            </a:r>
            <a:endParaRPr lang="et-EE" sz="2400" i="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785751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854074"/>
          </a:xfrm>
        </p:spPr>
        <p:txBody>
          <a:bodyPr>
            <a:normAutofit/>
          </a:bodyPr>
          <a:lstStyle/>
          <a:p>
            <a:r>
              <a:rPr lang="et-EE" sz="2400" b="1" dirty="0" smtClean="0">
                <a:latin typeface="Arial" panose="020B0604020202020204" pitchFamily="34" charset="0"/>
                <a:cs typeface="Arial" panose="020B0604020202020204" pitchFamily="34" charset="0"/>
              </a:rPr>
              <a:t>Raamatupidamise aastaaruanne- bilanss</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349957" y="1049867"/>
            <a:ext cx="8165394" cy="5306484"/>
          </a:xfrm>
        </p:spPr>
        <p:txBody>
          <a:bodyPr>
            <a:normAutofit/>
          </a:bodyPr>
          <a:lstStyle/>
          <a:p>
            <a:pPr marL="0" indent="0">
              <a:buNone/>
            </a:pPr>
            <a:endParaRPr lang="et-EE" sz="2800" dirty="0">
              <a:latin typeface="Arial" panose="020B0604020202020204" pitchFamily="34" charset="0"/>
              <a:cs typeface="Arial" panose="020B0604020202020204" pitchFamily="34" charset="0"/>
            </a:endParaRPr>
          </a:p>
          <a:p>
            <a:r>
              <a:rPr lang="et-EE" sz="2800" dirty="0" smtClean="0">
                <a:latin typeface="Arial" panose="020B0604020202020204" pitchFamily="34" charset="0"/>
                <a:cs typeface="Arial" panose="020B0604020202020204" pitchFamily="34" charset="0"/>
              </a:rPr>
              <a:t> </a:t>
            </a:r>
            <a:r>
              <a:rPr lang="et-EE" sz="2400" dirty="0" smtClean="0">
                <a:latin typeface="Arial" panose="020B0604020202020204" pitchFamily="34" charset="0"/>
                <a:cs typeface="Arial" panose="020B0604020202020204" pitchFamily="34" charset="0"/>
              </a:rPr>
              <a:t>Käibevara </a:t>
            </a:r>
            <a:endParaRPr lang="et-EE" sz="2400" dirty="0">
              <a:latin typeface="Arial" panose="020B0604020202020204" pitchFamily="34" charset="0"/>
              <a:cs typeface="Arial" panose="020B0604020202020204" pitchFamily="34" charset="0"/>
            </a:endParaRPr>
          </a:p>
          <a:p>
            <a:pPr marL="0" indent="0">
              <a:buNone/>
            </a:pPr>
            <a:r>
              <a:rPr lang="et-EE" sz="2400" dirty="0">
                <a:latin typeface="Arial" panose="020B0604020202020204" pitchFamily="34" charset="0"/>
                <a:cs typeface="Arial" panose="020B0604020202020204" pitchFamily="34" charset="0"/>
              </a:rPr>
              <a:t>   a) Raha  - arvelduskontode jäägid seisuga </a:t>
            </a:r>
            <a:r>
              <a:rPr lang="et-EE" sz="2400" dirty="0" smtClean="0">
                <a:latin typeface="Arial" panose="020B0604020202020204" pitchFamily="34" charset="0"/>
                <a:cs typeface="Arial" panose="020B0604020202020204" pitchFamily="34" charset="0"/>
              </a:rPr>
              <a:t>31.12.18</a:t>
            </a:r>
            <a:endParaRPr lang="et-EE" sz="2400" dirty="0">
              <a:latin typeface="Arial" panose="020B0604020202020204" pitchFamily="34" charset="0"/>
              <a:cs typeface="Arial" panose="020B0604020202020204" pitchFamily="34" charset="0"/>
            </a:endParaRPr>
          </a:p>
          <a:p>
            <a:pPr marL="0" indent="0">
              <a:buNone/>
            </a:pPr>
            <a:r>
              <a:rPr lang="et-EE" sz="2400" dirty="0">
                <a:latin typeface="Arial" panose="020B0604020202020204" pitchFamily="34" charset="0"/>
                <a:cs typeface="Arial" panose="020B0604020202020204" pitchFamily="34" charset="0"/>
              </a:rPr>
              <a:t>   b) Nõuded ja ettemaksed (nõuded kuni 12 kuud pärast aruandeaasta lõppu)</a:t>
            </a:r>
          </a:p>
          <a:p>
            <a:r>
              <a:rPr lang="et-EE" sz="2400" dirty="0">
                <a:latin typeface="Arial" panose="020B0604020202020204" pitchFamily="34" charset="0"/>
                <a:cs typeface="Arial" panose="020B0604020202020204" pitchFamily="34" charset="0"/>
              </a:rPr>
              <a:t> </a:t>
            </a:r>
            <a:r>
              <a:rPr lang="et-EE" sz="2400" dirty="0" smtClean="0">
                <a:latin typeface="Arial" panose="020B0604020202020204" pitchFamily="34" charset="0"/>
                <a:cs typeface="Arial" panose="020B0604020202020204" pitchFamily="34" charset="0"/>
              </a:rPr>
              <a:t>Põhivara</a:t>
            </a:r>
            <a:endParaRPr lang="et-EE" sz="2400" dirty="0">
              <a:latin typeface="Arial" panose="020B0604020202020204" pitchFamily="34" charset="0"/>
              <a:cs typeface="Arial" panose="020B0604020202020204" pitchFamily="34" charset="0"/>
            </a:endParaRPr>
          </a:p>
          <a:p>
            <a:pPr marL="0" indent="0">
              <a:buNone/>
            </a:pPr>
            <a:r>
              <a:rPr lang="et-EE" sz="2400" dirty="0">
                <a:latin typeface="Arial" panose="020B0604020202020204" pitchFamily="34" charset="0"/>
                <a:cs typeface="Arial" panose="020B0604020202020204" pitchFamily="34" charset="0"/>
              </a:rPr>
              <a:t>  a) Nõuded ja ettemaksed ( laenunõuded üle 12 kuu pärast aruandeaasta lõppu)</a:t>
            </a:r>
          </a:p>
          <a:p>
            <a:pPr marL="0" indent="0">
              <a:buNone/>
            </a:pPr>
            <a:r>
              <a:rPr lang="et-EE" sz="2400" dirty="0">
                <a:latin typeface="Arial" panose="020B0604020202020204" pitchFamily="34" charset="0"/>
                <a:cs typeface="Arial" panose="020B0604020202020204" pitchFamily="34" charset="0"/>
              </a:rPr>
              <a:t>  b) </a:t>
            </a:r>
            <a:r>
              <a:rPr lang="et-EE" sz="2400" dirty="0" smtClean="0">
                <a:latin typeface="Arial" panose="020B0604020202020204" pitchFamily="34" charset="0"/>
                <a:cs typeface="Arial" panose="020B0604020202020204" pitchFamily="34" charset="0"/>
              </a:rPr>
              <a:t>Arvelevõetud põhivara jääkväärtuses</a:t>
            </a:r>
          </a:p>
          <a:p>
            <a:pPr marL="0" indent="0">
              <a:buNone/>
            </a:pPr>
            <a:endParaRPr lang="et-EE" sz="2400" dirty="0">
              <a:latin typeface="Arial" panose="020B0604020202020204" pitchFamily="34" charset="0"/>
              <a:cs typeface="Arial" panose="020B0604020202020204" pitchFamily="34" charset="0"/>
            </a:endParaRPr>
          </a:p>
          <a:p>
            <a:pPr marL="0" indent="0">
              <a:buNone/>
            </a:pPr>
            <a:r>
              <a:rPr lang="et-EE" sz="2400" b="1" dirty="0" smtClean="0">
                <a:solidFill>
                  <a:srgbClr val="002060"/>
                </a:solidFill>
                <a:latin typeface="Arial" panose="020B0604020202020204" pitchFamily="34" charset="0"/>
                <a:cs typeface="Arial" panose="020B0604020202020204" pitchFamily="34" charset="0"/>
              </a:rPr>
              <a:t>Viited lisadele!</a:t>
            </a:r>
            <a:endParaRPr lang="et-EE" sz="2400" b="1" dirty="0">
              <a:solidFill>
                <a:srgbClr val="002060"/>
              </a:solidFill>
              <a:latin typeface="Arial" panose="020B0604020202020204" pitchFamily="34" charset="0"/>
              <a:cs typeface="Arial" panose="020B0604020202020204" pitchFamily="34" charset="0"/>
            </a:endParaRPr>
          </a:p>
          <a:p>
            <a:endParaRPr lang="ru-RU" sz="2800" dirty="0"/>
          </a:p>
        </p:txBody>
      </p:sp>
    </p:spTree>
    <p:extLst>
      <p:ext uri="{BB962C8B-B14F-4D97-AF65-F5344CB8AC3E}">
        <p14:creationId xmlns:p14="http://schemas.microsoft.com/office/powerpoint/2010/main" val="88888260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733778" y="365127"/>
            <a:ext cx="7781572" cy="729896"/>
          </a:xfrm>
        </p:spPr>
        <p:txBody>
          <a:bodyPr>
            <a:normAutofit/>
          </a:bodyPr>
          <a:lstStyle/>
          <a:p>
            <a:r>
              <a:rPr lang="et-EE" sz="2400" b="1" dirty="0" smtClean="0">
                <a:latin typeface="Arial" panose="020B0604020202020204" pitchFamily="34" charset="0"/>
                <a:cs typeface="Arial" panose="020B0604020202020204" pitchFamily="34" charset="0"/>
              </a:rPr>
              <a:t>Raamatupidamise aastaaruanne- bilanss</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541867" y="1345474"/>
            <a:ext cx="7973483" cy="4831489"/>
          </a:xfrm>
        </p:spPr>
        <p:txBody>
          <a:bodyPr>
            <a:normAutofit/>
          </a:bodyPr>
          <a:lstStyle/>
          <a:p>
            <a:pPr marL="0" indent="0">
              <a:buNone/>
            </a:pPr>
            <a:endParaRPr lang="et-EE" sz="2400" dirty="0" smtClean="0">
              <a:latin typeface="Arial" panose="020B0604020202020204" pitchFamily="34" charset="0"/>
              <a:cs typeface="Arial" panose="020B0604020202020204" pitchFamily="34" charset="0"/>
            </a:endParaRP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Nõuded </a:t>
            </a:r>
            <a:r>
              <a:rPr lang="et-EE" sz="2400" dirty="0">
                <a:latin typeface="Arial" panose="020B0604020202020204" pitchFamily="34" charset="0"/>
                <a:cs typeface="Arial" panose="020B0604020202020204" pitchFamily="34" charset="0"/>
              </a:rPr>
              <a:t>ja ettemaksed  </a:t>
            </a:r>
          </a:p>
          <a:p>
            <a:r>
              <a:rPr lang="et-EE" sz="2400" dirty="0" smtClean="0">
                <a:latin typeface="Arial" panose="020B0604020202020204" pitchFamily="34" charset="0"/>
                <a:cs typeface="Arial" panose="020B0604020202020204" pitchFamily="34" charset="0"/>
              </a:rPr>
              <a:t>lühiajalised </a:t>
            </a:r>
            <a:r>
              <a:rPr lang="et-EE" sz="2400" dirty="0">
                <a:latin typeface="Arial" panose="020B0604020202020204" pitchFamily="34" charset="0"/>
                <a:cs typeface="Arial" panose="020B0604020202020204" pitchFamily="34" charset="0"/>
              </a:rPr>
              <a:t>nõuded ja ettemaksed – aruandeaastast  järgmise 12 kuu jooksul</a:t>
            </a:r>
          </a:p>
          <a:p>
            <a:r>
              <a:rPr lang="et-EE" sz="2400" dirty="0" smtClean="0">
                <a:latin typeface="Arial" panose="020B0604020202020204" pitchFamily="34" charset="0"/>
                <a:cs typeface="Arial" panose="020B0604020202020204" pitchFamily="34" charset="0"/>
              </a:rPr>
              <a:t>pikaajalised </a:t>
            </a:r>
            <a:r>
              <a:rPr lang="et-EE" sz="2400" dirty="0">
                <a:latin typeface="Arial" panose="020B0604020202020204" pitchFamily="34" charset="0"/>
                <a:cs typeface="Arial" panose="020B0604020202020204" pitchFamily="34" charset="0"/>
              </a:rPr>
              <a:t>nõuded ja ettemaksed – üle 12 kuu nõuded</a:t>
            </a:r>
          </a:p>
          <a:p>
            <a:endParaRPr lang="et-EE" sz="2400" dirty="0">
              <a:latin typeface="Arial" panose="020B0604020202020204" pitchFamily="34" charset="0"/>
              <a:cs typeface="Arial" panose="020B0604020202020204" pitchFamily="34" charset="0"/>
            </a:endParaRP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b="1" dirty="0" smtClean="0">
                <a:solidFill>
                  <a:srgbClr val="002060"/>
                </a:solidFill>
                <a:latin typeface="Arial" panose="020B0604020202020204" pitchFamily="34" charset="0"/>
                <a:cs typeface="Arial" panose="020B0604020202020204" pitchFamily="34" charset="0"/>
              </a:rPr>
              <a:t>Viited lisadele!</a:t>
            </a:r>
            <a:endParaRPr lang="et-EE" sz="2400" b="1" dirty="0">
              <a:solidFill>
                <a:srgbClr val="002060"/>
              </a:solidFill>
              <a:latin typeface="Arial" panose="020B0604020202020204" pitchFamily="34" charset="0"/>
              <a:cs typeface="Arial" panose="020B0604020202020204" pitchFamily="34" charset="0"/>
            </a:endParaRPr>
          </a:p>
          <a:p>
            <a:pPr marL="0" indent="0">
              <a:buNone/>
            </a:pPr>
            <a:endParaRPr lang="et-EE" sz="2800" dirty="0" smtClean="0">
              <a:latin typeface="Arial" panose="020B0604020202020204" pitchFamily="34" charset="0"/>
              <a:cs typeface="Arial" panose="020B0604020202020204" pitchFamily="34" charset="0"/>
            </a:endParaRPr>
          </a:p>
          <a:p>
            <a:pPr marL="0" indent="0">
              <a:buNone/>
            </a:pPr>
            <a:endParaRPr lang="et-EE" sz="2800" dirty="0">
              <a:latin typeface="Arial" panose="020B0604020202020204" pitchFamily="34" charset="0"/>
              <a:cs typeface="Arial" panose="020B0604020202020204" pitchFamily="34" charset="0"/>
            </a:endParaRPr>
          </a:p>
          <a:p>
            <a:endParaRPr lang="ru-RU" dirty="0"/>
          </a:p>
        </p:txBody>
      </p:sp>
    </p:spTree>
    <p:extLst>
      <p:ext uri="{BB962C8B-B14F-4D97-AF65-F5344CB8AC3E}">
        <p14:creationId xmlns:p14="http://schemas.microsoft.com/office/powerpoint/2010/main" val="214255830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38667" y="365125"/>
            <a:ext cx="8176683" cy="1067946"/>
          </a:xfrm>
        </p:spPr>
        <p:txBody>
          <a:bodyPr>
            <a:normAutofit/>
          </a:bodyPr>
          <a:lstStyle/>
          <a:p>
            <a:r>
              <a:rPr lang="et-EE" sz="2400" b="1" dirty="0" smtClean="0">
                <a:latin typeface="Arial" panose="020B0604020202020204" pitchFamily="34" charset="0"/>
                <a:cs typeface="Arial" panose="020B0604020202020204" pitchFamily="34" charset="0"/>
              </a:rPr>
              <a:t>Raamatupidamise aastaaruanne- bilanss</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338667" y="1433071"/>
            <a:ext cx="8108949" cy="4923279"/>
          </a:xfrm>
        </p:spPr>
        <p:txBody>
          <a:bodyPr>
            <a:normAutofit/>
          </a:bodyPr>
          <a:lstStyle/>
          <a:p>
            <a:pPr marL="0" indent="0">
              <a:buNone/>
            </a:pPr>
            <a:r>
              <a:rPr lang="et-EE" sz="2400" dirty="0" smtClean="0">
                <a:latin typeface="Arial" panose="020B0604020202020204" pitchFamily="34" charset="0"/>
                <a:cs typeface="Arial" panose="020B0604020202020204" pitchFamily="34" charset="0"/>
              </a:rPr>
              <a:t>Kohustised</a:t>
            </a:r>
            <a:endParaRPr lang="et-EE" sz="2400" dirty="0">
              <a:latin typeface="Arial" panose="020B0604020202020204" pitchFamily="34" charset="0"/>
              <a:cs typeface="Arial" panose="020B0604020202020204" pitchFamily="34" charset="0"/>
            </a:endParaRPr>
          </a:p>
          <a:p>
            <a:r>
              <a:rPr lang="et-EE" sz="2400" dirty="0">
                <a:latin typeface="Arial" panose="020B0604020202020204" pitchFamily="34" charset="0"/>
                <a:cs typeface="Arial" panose="020B0604020202020204" pitchFamily="34" charset="0"/>
              </a:rPr>
              <a:t>  Lühiajalised kohustised</a:t>
            </a:r>
          </a:p>
          <a:p>
            <a:pPr marL="0" indent="0">
              <a:buNone/>
            </a:pPr>
            <a:r>
              <a:rPr lang="et-EE" sz="2400" dirty="0">
                <a:latin typeface="Arial" panose="020B0604020202020204" pitchFamily="34" charset="0"/>
                <a:cs typeface="Arial" panose="020B0604020202020204" pitchFamily="34" charset="0"/>
              </a:rPr>
              <a:t>    Laenukohustised – aruandeaastale järgneva  </a:t>
            </a:r>
            <a:r>
              <a:rPr lang="et-EE" sz="2400" dirty="0" smtClean="0">
                <a:latin typeface="Arial" panose="020B0604020202020204" pitchFamily="34" charset="0"/>
                <a:cs typeface="Arial" panose="020B0604020202020204" pitchFamily="34" charset="0"/>
              </a:rPr>
              <a:t> 12 </a:t>
            </a:r>
            <a:r>
              <a:rPr lang="et-EE" sz="2400" dirty="0">
                <a:latin typeface="Arial" panose="020B0604020202020204" pitchFamily="34" charset="0"/>
                <a:cs typeface="Arial" panose="020B0604020202020204" pitchFamily="34" charset="0"/>
              </a:rPr>
              <a:t>kuu jooksul</a:t>
            </a:r>
          </a:p>
          <a:p>
            <a:pPr marL="0" indent="0">
              <a:buNone/>
            </a:pPr>
            <a:r>
              <a:rPr lang="et-EE" sz="2400" dirty="0">
                <a:latin typeface="Arial" panose="020B0604020202020204" pitchFamily="34" charset="0"/>
                <a:cs typeface="Arial" panose="020B0604020202020204" pitchFamily="34" charset="0"/>
              </a:rPr>
              <a:t>    Võlad ja ettemaksed</a:t>
            </a:r>
          </a:p>
          <a:p>
            <a:pPr marL="0" indent="0">
              <a:buNone/>
            </a:pPr>
            <a:r>
              <a:rPr lang="et-EE" sz="2400" dirty="0">
                <a:latin typeface="Arial" panose="020B0604020202020204" pitchFamily="34" charset="0"/>
                <a:cs typeface="Arial" panose="020B0604020202020204" pitchFamily="34" charset="0"/>
              </a:rPr>
              <a:t>    Sihtotstarbelised tasud, annetused, toetused</a:t>
            </a:r>
          </a:p>
          <a:p>
            <a:r>
              <a:rPr lang="et-EE" sz="2400" dirty="0">
                <a:latin typeface="Arial" panose="020B0604020202020204" pitchFamily="34" charset="0"/>
                <a:cs typeface="Arial" panose="020B0604020202020204" pitchFamily="34" charset="0"/>
              </a:rPr>
              <a:t>Pikaajalised kohustised</a:t>
            </a:r>
          </a:p>
          <a:p>
            <a:pPr marL="0" indent="0">
              <a:buNone/>
            </a:pPr>
            <a:r>
              <a:rPr lang="et-EE" sz="2400" dirty="0">
                <a:latin typeface="Arial" panose="020B0604020202020204" pitchFamily="34" charset="0"/>
                <a:cs typeface="Arial" panose="020B0604020202020204" pitchFamily="34" charset="0"/>
              </a:rPr>
              <a:t>Laenukohustised – aruandeaastast tähtajaga üle 12 kuu</a:t>
            </a:r>
          </a:p>
          <a:p>
            <a:endParaRPr lang="et-EE" sz="2400" dirty="0" smtClean="0"/>
          </a:p>
          <a:p>
            <a:pPr marL="0" indent="0">
              <a:buNone/>
            </a:pPr>
            <a:r>
              <a:rPr lang="et-EE" sz="2400" b="1" dirty="0" smtClean="0">
                <a:solidFill>
                  <a:srgbClr val="002060"/>
                </a:solidFill>
              </a:rPr>
              <a:t>Viited lisadele!</a:t>
            </a:r>
            <a:endParaRPr lang="ru-RU" sz="2400" b="1" dirty="0">
              <a:solidFill>
                <a:srgbClr val="002060"/>
              </a:solidFill>
            </a:endParaRPr>
          </a:p>
        </p:txBody>
      </p:sp>
    </p:spTree>
    <p:extLst>
      <p:ext uri="{BB962C8B-B14F-4D97-AF65-F5344CB8AC3E}">
        <p14:creationId xmlns:p14="http://schemas.microsoft.com/office/powerpoint/2010/main" val="87294989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605718"/>
          </a:xfrm>
        </p:spPr>
        <p:txBody>
          <a:bodyPr>
            <a:normAutofit/>
          </a:bodyPr>
          <a:lstStyle/>
          <a:p>
            <a:r>
              <a:rPr lang="et-EE" sz="2400" b="1" dirty="0" smtClean="0">
                <a:latin typeface="Arial" panose="020B0604020202020204" pitchFamily="34" charset="0"/>
                <a:cs typeface="Arial" panose="020B0604020202020204" pitchFamily="34" charset="0"/>
              </a:rPr>
              <a:t>Raamatupidamise aastaaruanne- tulemiaruanne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519289" y="1185333"/>
            <a:ext cx="7996061" cy="4991630"/>
          </a:xfrm>
        </p:spPr>
        <p:txBody>
          <a:bodyPr/>
          <a:lstStyle/>
          <a:p>
            <a:pPr marL="109728" indent="0">
              <a:buNone/>
            </a:pPr>
            <a:endParaRPr lang="et-EE" sz="2400" dirty="0" smtClean="0">
              <a:latin typeface="Arial" panose="020B0604020202020204" pitchFamily="34" charset="0"/>
              <a:cs typeface="Arial" panose="020B0604020202020204" pitchFamily="34" charset="0"/>
            </a:endParaRPr>
          </a:p>
          <a:p>
            <a:pPr marL="109728" indent="0">
              <a:buNone/>
            </a:pPr>
            <a:r>
              <a:rPr lang="et-EE" sz="2400" dirty="0" smtClean="0">
                <a:latin typeface="Arial" panose="020B0604020202020204" pitchFamily="34" charset="0"/>
                <a:cs typeface="Arial" panose="020B0604020202020204" pitchFamily="34" charset="0"/>
              </a:rPr>
              <a:t>Tulud</a:t>
            </a:r>
            <a:endParaRPr lang="et-EE" sz="2400" dirty="0">
              <a:latin typeface="Arial" panose="020B0604020202020204" pitchFamily="34" charset="0"/>
              <a:cs typeface="Arial" panose="020B0604020202020204" pitchFamily="34" charset="0"/>
            </a:endParaRPr>
          </a:p>
          <a:p>
            <a:pPr marL="109728" indent="0">
              <a:buNone/>
            </a:pPr>
            <a:r>
              <a:rPr lang="et-EE" sz="2400" dirty="0">
                <a:latin typeface="Arial" panose="020B0604020202020204" pitchFamily="34" charset="0"/>
                <a:cs typeface="Arial" panose="020B0604020202020204" pitchFamily="34" charset="0"/>
              </a:rPr>
              <a:t>Liikmetelt saadud tasud</a:t>
            </a:r>
          </a:p>
          <a:p>
            <a:r>
              <a:rPr lang="et-EE" sz="2400" dirty="0" smtClean="0">
                <a:latin typeface="Arial" panose="020B0604020202020204" pitchFamily="34" charset="0"/>
                <a:cs typeface="Arial" panose="020B0604020202020204" pitchFamily="34" charset="0"/>
              </a:rPr>
              <a:t>Mittesihtotstarbelised </a:t>
            </a:r>
            <a:r>
              <a:rPr lang="et-EE" sz="2400" dirty="0">
                <a:latin typeface="Arial" panose="020B0604020202020204" pitchFamily="34" charset="0"/>
                <a:cs typeface="Arial" panose="020B0604020202020204" pitchFamily="34" charset="0"/>
              </a:rPr>
              <a:t>(nt. hooldus-, haldus-, koristustasud jne</a:t>
            </a:r>
            <a:r>
              <a:rPr lang="et-EE" sz="2400" dirty="0" smtClean="0">
                <a:latin typeface="Arial" panose="020B0604020202020204" pitchFamily="34" charset="0"/>
                <a:cs typeface="Arial" panose="020B0604020202020204" pitchFamily="34" charset="0"/>
              </a:rPr>
              <a:t>)</a:t>
            </a:r>
            <a:endParaRPr lang="et-EE" sz="2400" dirty="0">
              <a:latin typeface="Arial" panose="020B0604020202020204" pitchFamily="34" charset="0"/>
              <a:cs typeface="Arial" panose="020B0604020202020204" pitchFamily="34" charset="0"/>
            </a:endParaRPr>
          </a:p>
          <a:p>
            <a:r>
              <a:rPr lang="et-EE" sz="2400" dirty="0" smtClean="0">
                <a:latin typeface="Arial" panose="020B0604020202020204" pitchFamily="34" charset="0"/>
                <a:cs typeface="Arial" panose="020B0604020202020204" pitchFamily="34" charset="0"/>
              </a:rPr>
              <a:t>Sihtotstarbelised </a:t>
            </a:r>
            <a:r>
              <a:rPr lang="et-EE" sz="2400" dirty="0">
                <a:latin typeface="Arial" panose="020B0604020202020204" pitchFamily="34" charset="0"/>
                <a:cs typeface="Arial" panose="020B0604020202020204" pitchFamily="34" charset="0"/>
              </a:rPr>
              <a:t>tasud  (nt. remondikulude, laenuintresside jne katteks</a:t>
            </a:r>
            <a:r>
              <a:rPr lang="et-EE" sz="2400" dirty="0" smtClean="0">
                <a:latin typeface="Arial" panose="020B0604020202020204" pitchFamily="34" charset="0"/>
                <a:cs typeface="Arial" panose="020B0604020202020204" pitchFamily="34" charset="0"/>
              </a:rPr>
              <a:t>)</a:t>
            </a:r>
            <a:endParaRPr lang="et-EE" sz="2400" dirty="0">
              <a:latin typeface="Arial" panose="020B0604020202020204" pitchFamily="34" charset="0"/>
              <a:cs typeface="Arial" panose="020B0604020202020204" pitchFamily="34" charset="0"/>
            </a:endParaRPr>
          </a:p>
          <a:p>
            <a:r>
              <a:rPr lang="et-EE" sz="2400" dirty="0" smtClean="0">
                <a:latin typeface="Arial" panose="020B0604020202020204" pitchFamily="34" charset="0"/>
                <a:cs typeface="Arial" panose="020B0604020202020204" pitchFamily="34" charset="0"/>
              </a:rPr>
              <a:t>Ettevõtlustulud </a:t>
            </a:r>
            <a:endParaRPr lang="et-EE" sz="2400" dirty="0">
              <a:latin typeface="Arial" panose="020B0604020202020204" pitchFamily="34" charset="0"/>
              <a:cs typeface="Arial" panose="020B0604020202020204" pitchFamily="34" charset="0"/>
            </a:endParaRPr>
          </a:p>
          <a:p>
            <a:r>
              <a:rPr lang="et-EE" sz="2400" dirty="0">
                <a:latin typeface="Arial" panose="020B0604020202020204" pitchFamily="34" charset="0"/>
                <a:cs typeface="Arial" panose="020B0604020202020204" pitchFamily="34" charset="0"/>
              </a:rPr>
              <a:t>Muud tulud ( pangaintressid jm) </a:t>
            </a:r>
          </a:p>
          <a:p>
            <a:pPr marL="0" indent="0">
              <a:buNone/>
            </a:pPr>
            <a:endParaRPr lang="et-EE" sz="2400" dirty="0">
              <a:latin typeface="Arial" panose="020B0604020202020204" pitchFamily="34" charset="0"/>
              <a:cs typeface="Arial" panose="020B0604020202020204" pitchFamily="34" charset="0"/>
            </a:endParaRPr>
          </a:p>
          <a:p>
            <a:pPr marL="0" indent="0">
              <a:buNone/>
            </a:pPr>
            <a:r>
              <a:rPr lang="et-EE" sz="2800" b="1" dirty="0" smtClean="0">
                <a:solidFill>
                  <a:srgbClr val="002060"/>
                </a:solidFill>
              </a:rPr>
              <a:t>Viited lisadele!</a:t>
            </a:r>
            <a:endParaRPr lang="ru-RU" sz="2800" b="1" dirty="0">
              <a:solidFill>
                <a:srgbClr val="002060"/>
              </a:solidFill>
            </a:endParaRPr>
          </a:p>
        </p:txBody>
      </p:sp>
    </p:spTree>
    <p:extLst>
      <p:ext uri="{BB962C8B-B14F-4D97-AF65-F5344CB8AC3E}">
        <p14:creationId xmlns:p14="http://schemas.microsoft.com/office/powerpoint/2010/main" val="207074662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700" cy="823594"/>
          </a:xfrm>
        </p:spPr>
        <p:txBody>
          <a:bodyPr>
            <a:normAutofit/>
          </a:bodyPr>
          <a:lstStyle/>
          <a:p>
            <a:r>
              <a:rPr lang="et-EE" sz="2400" b="1" dirty="0" smtClean="0">
                <a:latin typeface="Arial" panose="020B0604020202020204" pitchFamily="34" charset="0"/>
                <a:cs typeface="Arial" panose="020B0604020202020204" pitchFamily="34" charset="0"/>
              </a:rPr>
              <a:t>Raamatupidamise aastaaruanne -tulemiaruanne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628650" y="1690689"/>
            <a:ext cx="7886700" cy="4486274"/>
          </a:xfrm>
        </p:spPr>
        <p:txBody>
          <a:bodyPr/>
          <a:lstStyle/>
          <a:p>
            <a:pPr marL="109728" indent="0">
              <a:buNone/>
            </a:pPr>
            <a:r>
              <a:rPr lang="et-EE" sz="2400" dirty="0" smtClean="0">
                <a:latin typeface="Arial" panose="020B0604020202020204" pitchFamily="34" charset="0"/>
                <a:cs typeface="Arial" panose="020B0604020202020204" pitchFamily="34" charset="0"/>
              </a:rPr>
              <a:t>Kulud</a:t>
            </a:r>
            <a:endParaRPr lang="et-EE" sz="2400" dirty="0">
              <a:latin typeface="Arial" panose="020B0604020202020204" pitchFamily="34" charset="0"/>
              <a:cs typeface="Arial" panose="020B0604020202020204" pitchFamily="34" charset="0"/>
            </a:endParaRPr>
          </a:p>
          <a:p>
            <a:pPr marL="452628" indent="-342900"/>
            <a:r>
              <a:rPr lang="et-EE" sz="2400" dirty="0">
                <a:latin typeface="Arial" panose="020B0604020202020204" pitchFamily="34" charset="0"/>
                <a:cs typeface="Arial" panose="020B0604020202020204" pitchFamily="34" charset="0"/>
              </a:rPr>
              <a:t>Sihtotstarbeliselt finantseeritud projektide otsesed kulud (nt remondikulud</a:t>
            </a:r>
            <a:r>
              <a:rPr lang="et-EE" sz="2400" dirty="0" smtClean="0">
                <a:latin typeface="Arial" panose="020B0604020202020204" pitchFamily="34" charset="0"/>
                <a:cs typeface="Arial" panose="020B0604020202020204" pitchFamily="34" charset="0"/>
              </a:rPr>
              <a:t>)</a:t>
            </a:r>
          </a:p>
          <a:p>
            <a:pPr marL="452628" indent="-342900"/>
            <a:r>
              <a:rPr lang="et-EE" sz="2400" dirty="0" smtClean="0">
                <a:latin typeface="Arial" panose="020B0604020202020204" pitchFamily="34" charset="0"/>
                <a:cs typeface="Arial" panose="020B0604020202020204" pitchFamily="34" charset="0"/>
              </a:rPr>
              <a:t>Mitmesugused </a:t>
            </a:r>
            <a:r>
              <a:rPr lang="et-EE" sz="2400" dirty="0">
                <a:latin typeface="Arial" panose="020B0604020202020204" pitchFamily="34" charset="0"/>
                <a:cs typeface="Arial" panose="020B0604020202020204" pitchFamily="34" charset="0"/>
              </a:rPr>
              <a:t>tegevuskulud (nt hooldus-, haldus- , koristuskulud</a:t>
            </a:r>
            <a:r>
              <a:rPr lang="et-EE" sz="2400" dirty="0" smtClean="0">
                <a:latin typeface="Arial" panose="020B0604020202020204" pitchFamily="34" charset="0"/>
                <a:cs typeface="Arial" panose="020B0604020202020204" pitchFamily="34" charset="0"/>
              </a:rPr>
              <a:t>)</a:t>
            </a:r>
            <a:endParaRPr lang="et-EE" sz="2400" dirty="0">
              <a:latin typeface="Arial" panose="020B0604020202020204" pitchFamily="34" charset="0"/>
              <a:cs typeface="Arial" panose="020B0604020202020204" pitchFamily="34" charset="0"/>
            </a:endParaRPr>
          </a:p>
          <a:p>
            <a:pPr marL="452628" indent="-342900"/>
            <a:r>
              <a:rPr lang="et-EE" sz="2400" dirty="0" smtClean="0">
                <a:latin typeface="Arial" panose="020B0604020202020204" pitchFamily="34" charset="0"/>
                <a:cs typeface="Arial" panose="020B0604020202020204" pitchFamily="34" charset="0"/>
              </a:rPr>
              <a:t>Tööjõukulud </a:t>
            </a:r>
            <a:endParaRPr lang="et-EE" sz="2400" dirty="0">
              <a:latin typeface="Arial" panose="020B0604020202020204" pitchFamily="34" charset="0"/>
              <a:cs typeface="Arial" panose="020B0604020202020204" pitchFamily="34" charset="0"/>
            </a:endParaRPr>
          </a:p>
          <a:p>
            <a:pPr marL="452628" indent="-342900"/>
            <a:r>
              <a:rPr lang="et-EE" sz="2400" dirty="0">
                <a:latin typeface="Arial" panose="020B0604020202020204" pitchFamily="34" charset="0"/>
                <a:cs typeface="Arial" panose="020B0604020202020204" pitchFamily="34" charset="0"/>
              </a:rPr>
              <a:t>Muud kulud </a:t>
            </a:r>
          </a:p>
          <a:p>
            <a:pPr marL="452628" indent="-342900"/>
            <a:r>
              <a:rPr lang="et-EE" sz="2400" dirty="0" smtClean="0">
                <a:latin typeface="Arial" panose="020B0604020202020204" pitchFamily="34" charset="0"/>
                <a:cs typeface="Arial" panose="020B0604020202020204" pitchFamily="34" charset="0"/>
              </a:rPr>
              <a:t>Intressikulud</a:t>
            </a:r>
          </a:p>
          <a:p>
            <a:pPr marL="452628" indent="-342900"/>
            <a:endParaRPr lang="et-EE" sz="2400" dirty="0">
              <a:latin typeface="Arial" panose="020B0604020202020204" pitchFamily="34" charset="0"/>
              <a:cs typeface="Arial" panose="020B0604020202020204" pitchFamily="34" charset="0"/>
            </a:endParaRPr>
          </a:p>
          <a:p>
            <a:pPr marL="109728" indent="0">
              <a:buNone/>
            </a:pPr>
            <a:r>
              <a:rPr lang="et-EE" sz="2400" b="1" dirty="0" smtClean="0">
                <a:solidFill>
                  <a:srgbClr val="002060"/>
                </a:solidFill>
                <a:latin typeface="Arial" panose="020B0604020202020204" pitchFamily="34" charset="0"/>
                <a:cs typeface="Arial" panose="020B0604020202020204" pitchFamily="34" charset="0"/>
              </a:rPr>
              <a:t>Viited lisadele!</a:t>
            </a:r>
          </a:p>
          <a:p>
            <a:pPr marL="452628" indent="-342900"/>
            <a:endParaRPr lang="et-EE" sz="2400" dirty="0">
              <a:latin typeface="Arial" panose="020B0604020202020204" pitchFamily="34" charset="0"/>
              <a:cs typeface="Arial" panose="020B0604020202020204" pitchFamily="34" charset="0"/>
            </a:endParaRPr>
          </a:p>
          <a:p>
            <a:endParaRPr lang="ru-RU" dirty="0"/>
          </a:p>
        </p:txBody>
      </p:sp>
    </p:spTree>
    <p:extLst>
      <p:ext uri="{BB962C8B-B14F-4D97-AF65-F5344CB8AC3E}">
        <p14:creationId xmlns:p14="http://schemas.microsoft.com/office/powerpoint/2010/main" val="1742077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700" cy="1023407"/>
          </a:xfrm>
        </p:spPr>
        <p:txBody>
          <a:bodyPr>
            <a:normAutofit/>
          </a:bodyPr>
          <a:lstStyle/>
          <a:p>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a:t>
            </a:r>
            <a:r>
              <a:rPr lang="et-EE" sz="2400" b="1" dirty="0">
                <a:latin typeface="Arial" panose="020B0604020202020204" pitchFamily="34" charset="0"/>
                <a:cs typeface="Arial" panose="020B0604020202020204" pitchFamily="34" charset="0"/>
              </a:rPr>
              <a:t>§ </a:t>
            </a:r>
            <a:r>
              <a:rPr lang="et-EE" sz="2400" b="1" dirty="0" smtClean="0">
                <a:latin typeface="Arial" panose="020B0604020202020204" pitchFamily="34" charset="0"/>
                <a:cs typeface="Arial" panose="020B0604020202020204" pitchFamily="34" charset="0"/>
              </a:rPr>
              <a:t>34  Korteriomandite valitsemine</a:t>
            </a:r>
            <a:endParaRPr lang="ru-RU" sz="2400" b="1" dirty="0"/>
          </a:p>
        </p:txBody>
      </p:sp>
      <p:sp>
        <p:nvSpPr>
          <p:cNvPr id="3" name="Sisu kohatäide 2"/>
          <p:cNvSpPr>
            <a:spLocks noGrp="1"/>
          </p:cNvSpPr>
          <p:nvPr>
            <p:ph idx="1"/>
          </p:nvPr>
        </p:nvSpPr>
        <p:spPr>
          <a:xfrm>
            <a:off x="444137" y="1388533"/>
            <a:ext cx="8071213" cy="4788430"/>
          </a:xfrm>
        </p:spPr>
        <p:txBody>
          <a:bodyPr>
            <a:normAutofit/>
          </a:bodyPr>
          <a:lstStyle/>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Lg 1  </a:t>
            </a:r>
            <a:r>
              <a:rPr lang="et-EE" sz="2400" dirty="0">
                <a:latin typeface="Arial" panose="020B0604020202020204" pitchFamily="34" charset="0"/>
                <a:cs typeface="Arial" panose="020B0604020202020204" pitchFamily="34" charset="0"/>
              </a:rPr>
              <a:t>Korteriomandite eset valitsetakse seadusest, korteriühistu põhikirjast, korteriomanike kokkulepetest </a:t>
            </a:r>
            <a:r>
              <a:rPr lang="et-EE" sz="2400" dirty="0" smtClean="0">
                <a:latin typeface="Arial" panose="020B0604020202020204" pitchFamily="34" charset="0"/>
                <a:cs typeface="Arial" panose="020B0604020202020204" pitchFamily="34" charset="0"/>
              </a:rPr>
              <a:t>ja korteriomanike </a:t>
            </a:r>
            <a:r>
              <a:rPr lang="et-EE" sz="2400" dirty="0">
                <a:latin typeface="Arial" panose="020B0604020202020204" pitchFamily="34" charset="0"/>
                <a:cs typeface="Arial" panose="020B0604020202020204" pitchFamily="34" charset="0"/>
              </a:rPr>
              <a:t>huvidest lähtudes.</a:t>
            </a:r>
            <a:br>
              <a:rPr lang="et-EE" sz="2400" dirty="0">
                <a:latin typeface="Arial" panose="020B0604020202020204" pitchFamily="34" charset="0"/>
                <a:cs typeface="Arial" panose="020B0604020202020204" pitchFamily="34" charset="0"/>
              </a:rPr>
            </a:b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Lg 2 Korteriomandite </a:t>
            </a:r>
            <a:r>
              <a:rPr lang="et-EE" sz="2400" dirty="0">
                <a:latin typeface="Arial" panose="020B0604020202020204" pitchFamily="34" charset="0"/>
                <a:cs typeface="Arial" panose="020B0604020202020204" pitchFamily="34" charset="0"/>
              </a:rPr>
              <a:t>kaasomandi osa eset valitsevad korteriomanikud </a:t>
            </a:r>
            <a:r>
              <a:rPr lang="et-EE" sz="2400" i="1" dirty="0">
                <a:solidFill>
                  <a:srgbClr val="002060"/>
                </a:solidFill>
                <a:latin typeface="Arial" panose="020B0604020202020204" pitchFamily="34" charset="0"/>
                <a:cs typeface="Arial" panose="020B0604020202020204" pitchFamily="34" charset="0"/>
              </a:rPr>
              <a:t>korteriühistu</a:t>
            </a:r>
            <a:r>
              <a:rPr lang="et-EE" sz="2400" dirty="0">
                <a:latin typeface="Arial" panose="020B0604020202020204" pitchFamily="34" charset="0"/>
                <a:cs typeface="Arial" panose="020B0604020202020204" pitchFamily="34" charset="0"/>
              </a:rPr>
              <a:t> kaudu. </a:t>
            </a:r>
            <a:br>
              <a:rPr lang="et-EE" sz="2400" dirty="0">
                <a:latin typeface="Arial" panose="020B0604020202020204" pitchFamily="34" charset="0"/>
                <a:cs typeface="Arial" panose="020B0604020202020204" pitchFamily="34" charset="0"/>
              </a:rPr>
            </a:b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995476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650874"/>
          </a:xfrm>
        </p:spPr>
        <p:txBody>
          <a:bodyPr>
            <a:normAutofit/>
          </a:bodyPr>
          <a:lstStyle/>
          <a:p>
            <a:r>
              <a:rPr lang="et-EE" sz="2400" u="sng" dirty="0" smtClean="0">
                <a:latin typeface="Arial" panose="020B0604020202020204" pitchFamily="34" charset="0"/>
                <a:cs typeface="Arial" panose="020B0604020202020204" pitchFamily="34" charset="0"/>
              </a:rPr>
              <a:t>Raamatupidamise aastaaruanne- rahavoogude aruanne</a:t>
            </a:r>
            <a:endParaRPr lang="ru-RU" sz="2400" u="sng"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428978" y="1309511"/>
            <a:ext cx="8086372" cy="4867452"/>
          </a:xfrm>
        </p:spPr>
        <p:txBody>
          <a:bodyPr/>
          <a:lstStyle/>
          <a:p>
            <a:pPr marL="109728" indent="0" algn="just">
              <a:buNone/>
            </a:pPr>
            <a:r>
              <a:rPr lang="et-EE" sz="2400" dirty="0">
                <a:latin typeface="Arial" panose="020B0604020202020204" pitchFamily="34" charset="0"/>
                <a:cs typeface="Arial" panose="020B0604020202020204" pitchFamily="34" charset="0"/>
              </a:rPr>
              <a:t>Rahavoogude aruanne on raamatupidamisaruanne, mis kajastab raamatupidamiskohustuslase aruandeperioodi rahavoogusid (raha ja raha ekvivalentide laekumisi ning väljamakseid).</a:t>
            </a:r>
          </a:p>
          <a:p>
            <a:pPr marL="109728" indent="0" algn="just">
              <a:buNone/>
            </a:pPr>
            <a:endParaRPr lang="et-EE" sz="2400" dirty="0" smtClean="0">
              <a:latin typeface="Arial" panose="020B0604020202020204" pitchFamily="34" charset="0"/>
              <a:cs typeface="Arial" panose="020B0604020202020204" pitchFamily="34" charset="0"/>
            </a:endParaRPr>
          </a:p>
          <a:p>
            <a:pPr marL="109728" indent="0" algn="just">
              <a:buNone/>
            </a:pPr>
            <a:r>
              <a:rPr lang="et-EE" sz="2400" i="1" dirty="0" smtClean="0">
                <a:solidFill>
                  <a:srgbClr val="002060"/>
                </a:solidFill>
                <a:latin typeface="Arial" panose="020B0604020202020204" pitchFamily="34" charset="0"/>
                <a:cs typeface="Arial" panose="020B0604020202020204" pitchFamily="34" charset="0"/>
              </a:rPr>
              <a:t>Investeerimistegevusest </a:t>
            </a:r>
            <a:r>
              <a:rPr lang="et-EE" sz="2400" i="1" dirty="0">
                <a:solidFill>
                  <a:srgbClr val="002060"/>
                </a:solidFill>
                <a:latin typeface="Arial" panose="020B0604020202020204" pitchFamily="34" charset="0"/>
                <a:cs typeface="Arial" panose="020B0604020202020204" pitchFamily="34" charset="0"/>
              </a:rPr>
              <a:t>ja finantseerimistegevusest tulenevaid rahavoogusid kajastatakse otsemeetodil</a:t>
            </a:r>
            <a:r>
              <a:rPr lang="et-EE" sz="2400" i="1" dirty="0" smtClean="0">
                <a:solidFill>
                  <a:srgbClr val="002060"/>
                </a:solidFill>
                <a:latin typeface="Arial" panose="020B0604020202020204" pitchFamily="34" charset="0"/>
                <a:cs typeface="Arial" panose="020B0604020202020204" pitchFamily="34" charset="0"/>
              </a:rPr>
              <a:t>.</a:t>
            </a:r>
          </a:p>
          <a:p>
            <a:pPr marL="0" indent="0" algn="just">
              <a:buNone/>
            </a:pPr>
            <a:r>
              <a:rPr lang="et-EE" sz="2400" dirty="0" smtClean="0">
                <a:latin typeface="Arial" panose="020B0604020202020204" pitchFamily="34" charset="0"/>
                <a:cs typeface="Arial" panose="020B0604020202020204" pitchFamily="34" charset="0"/>
              </a:rPr>
              <a:t>Investeerimistegevusest </a:t>
            </a:r>
            <a:r>
              <a:rPr lang="et-EE" sz="2400" dirty="0">
                <a:latin typeface="Arial" panose="020B0604020202020204" pitchFamily="34" charset="0"/>
                <a:cs typeface="Arial" panose="020B0604020202020204" pitchFamily="34" charset="0"/>
              </a:rPr>
              <a:t>rahavood-antud laenud, antud laenude </a:t>
            </a:r>
            <a:r>
              <a:rPr lang="et-EE" sz="2400" dirty="0" smtClean="0">
                <a:latin typeface="Arial" panose="020B0604020202020204" pitchFamily="34" charset="0"/>
                <a:cs typeface="Arial" panose="020B0604020202020204" pitchFamily="34" charset="0"/>
              </a:rPr>
              <a:t>tagasimaksed, saadud intressid</a:t>
            </a:r>
            <a:endParaRPr lang="et-EE" sz="2400" dirty="0">
              <a:latin typeface="Arial" panose="020B0604020202020204" pitchFamily="34" charset="0"/>
              <a:cs typeface="Arial" panose="020B0604020202020204" pitchFamily="34" charset="0"/>
            </a:endParaRPr>
          </a:p>
          <a:p>
            <a:pPr marL="0" indent="0" algn="just">
              <a:buNone/>
            </a:pPr>
            <a:r>
              <a:rPr lang="et-EE" sz="2400" dirty="0" smtClean="0">
                <a:latin typeface="Arial" panose="020B0604020202020204" pitchFamily="34" charset="0"/>
                <a:cs typeface="Arial" panose="020B0604020202020204" pitchFamily="34" charset="0"/>
              </a:rPr>
              <a:t>Finantseerimistegevusest </a:t>
            </a:r>
            <a:r>
              <a:rPr lang="et-EE" sz="2400" dirty="0">
                <a:latin typeface="Arial" panose="020B0604020202020204" pitchFamily="34" charset="0"/>
                <a:cs typeface="Arial" panose="020B0604020202020204" pitchFamily="34" charset="0"/>
              </a:rPr>
              <a:t>rahavood- saadud laenud, laenude tagasimaksed</a:t>
            </a:r>
          </a:p>
          <a:p>
            <a:endParaRPr lang="et-EE" sz="2400" dirty="0">
              <a:latin typeface="Arial" panose="020B0604020202020204" pitchFamily="34" charset="0"/>
              <a:cs typeface="Arial" panose="020B0604020202020204" pitchFamily="34" charset="0"/>
            </a:endParaRPr>
          </a:p>
          <a:p>
            <a:pPr marL="0" indent="0">
              <a:buNone/>
            </a:pPr>
            <a:endParaRPr lang="ru-RU" dirty="0"/>
          </a:p>
        </p:txBody>
      </p:sp>
    </p:spTree>
    <p:extLst>
      <p:ext uri="{BB962C8B-B14F-4D97-AF65-F5344CB8AC3E}">
        <p14:creationId xmlns:p14="http://schemas.microsoft.com/office/powerpoint/2010/main" val="193036874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b="1" dirty="0" smtClean="0">
                <a:latin typeface="Arial" panose="020B0604020202020204" pitchFamily="34" charset="0"/>
                <a:cs typeface="Arial" panose="020B0604020202020204" pitchFamily="34" charset="0"/>
              </a:rPr>
              <a:t>Raamatupidamise aastaaruanne- lisad</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519289" y="1690689"/>
            <a:ext cx="7996061" cy="4486274"/>
          </a:xfrm>
        </p:spPr>
        <p:txBody>
          <a:bodyPr/>
          <a:lstStyle/>
          <a:p>
            <a:pPr marL="109728" indent="0">
              <a:buNone/>
            </a:pPr>
            <a:endParaRPr lang="et-EE" sz="2400" dirty="0" smtClean="0">
              <a:latin typeface="Arial" panose="020B0604020202020204" pitchFamily="34" charset="0"/>
              <a:cs typeface="Arial" panose="020B0604020202020204" pitchFamily="34" charset="0"/>
            </a:endParaRPr>
          </a:p>
          <a:p>
            <a:pPr marL="109728" indent="0">
              <a:buNone/>
            </a:pPr>
            <a:r>
              <a:rPr lang="et-EE" sz="2400" i="1" dirty="0" smtClean="0">
                <a:solidFill>
                  <a:srgbClr val="002060"/>
                </a:solidFill>
                <a:latin typeface="Arial" panose="020B0604020202020204" pitchFamily="34" charset="0"/>
                <a:cs typeface="Arial" panose="020B0604020202020204" pitchFamily="34" charset="0"/>
              </a:rPr>
              <a:t>Lisades </a:t>
            </a:r>
            <a:r>
              <a:rPr lang="et-EE" sz="2400" i="1" dirty="0">
                <a:solidFill>
                  <a:srgbClr val="002060"/>
                </a:solidFill>
                <a:latin typeface="Arial" panose="020B0604020202020204" pitchFamily="34" charset="0"/>
                <a:cs typeface="Arial" panose="020B0604020202020204" pitchFamily="34" charset="0"/>
              </a:rPr>
              <a:t>avalikustatakse kogu informatsioon, mis on nõutud teiste, mittetulundusühingule </a:t>
            </a:r>
            <a:r>
              <a:rPr lang="fi-FI" sz="2400" i="1" dirty="0" err="1" smtClean="0">
                <a:solidFill>
                  <a:srgbClr val="002060"/>
                </a:solidFill>
                <a:latin typeface="Arial" panose="020B0604020202020204" pitchFamily="34" charset="0"/>
                <a:cs typeface="Arial" panose="020B0604020202020204" pitchFamily="34" charset="0"/>
              </a:rPr>
              <a:t>rakendatavate</a:t>
            </a:r>
            <a:r>
              <a:rPr lang="fi-FI" sz="2400" i="1" dirty="0" smtClean="0">
                <a:solidFill>
                  <a:srgbClr val="002060"/>
                </a:solidFill>
                <a:latin typeface="Arial" panose="020B0604020202020204" pitchFamily="34" charset="0"/>
                <a:cs typeface="Arial" panose="020B0604020202020204" pitchFamily="34" charset="0"/>
              </a:rPr>
              <a:t> </a:t>
            </a:r>
            <a:r>
              <a:rPr lang="fi-FI" sz="2400" i="1" dirty="0" err="1">
                <a:solidFill>
                  <a:srgbClr val="002060"/>
                </a:solidFill>
                <a:latin typeface="Arial" panose="020B0604020202020204" pitchFamily="34" charset="0"/>
                <a:cs typeface="Arial" panose="020B0604020202020204" pitchFamily="34" charset="0"/>
              </a:rPr>
              <a:t>Raamatupidamise</a:t>
            </a:r>
            <a:r>
              <a:rPr lang="fi-FI" sz="2400" i="1" dirty="0">
                <a:solidFill>
                  <a:srgbClr val="002060"/>
                </a:solidFill>
                <a:latin typeface="Arial" panose="020B0604020202020204" pitchFamily="34" charset="0"/>
                <a:cs typeface="Arial" panose="020B0604020202020204" pitchFamily="34" charset="0"/>
              </a:rPr>
              <a:t> </a:t>
            </a:r>
            <a:r>
              <a:rPr lang="fi-FI" sz="2400" i="1" dirty="0" err="1">
                <a:solidFill>
                  <a:srgbClr val="002060"/>
                </a:solidFill>
                <a:latin typeface="Arial" panose="020B0604020202020204" pitchFamily="34" charset="0"/>
                <a:cs typeface="Arial" panose="020B0604020202020204" pitchFamily="34" charset="0"/>
              </a:rPr>
              <a:t>Toimkonna</a:t>
            </a:r>
            <a:r>
              <a:rPr lang="fi-FI" sz="2400" i="1" dirty="0">
                <a:solidFill>
                  <a:srgbClr val="002060"/>
                </a:solidFill>
                <a:latin typeface="Arial" panose="020B0604020202020204" pitchFamily="34" charset="0"/>
                <a:cs typeface="Arial" panose="020B0604020202020204" pitchFamily="34" charset="0"/>
              </a:rPr>
              <a:t> </a:t>
            </a:r>
            <a:r>
              <a:rPr lang="fi-FI" sz="2400" i="1" dirty="0" err="1">
                <a:solidFill>
                  <a:srgbClr val="002060"/>
                </a:solidFill>
                <a:latin typeface="Arial" panose="020B0604020202020204" pitchFamily="34" charset="0"/>
                <a:cs typeface="Arial" panose="020B0604020202020204" pitchFamily="34" charset="0"/>
              </a:rPr>
              <a:t>juhendite</a:t>
            </a:r>
            <a:r>
              <a:rPr lang="fi-FI" sz="2400" i="1" dirty="0">
                <a:solidFill>
                  <a:srgbClr val="002060"/>
                </a:solidFill>
                <a:latin typeface="Arial" panose="020B0604020202020204" pitchFamily="34" charset="0"/>
                <a:cs typeface="Arial" panose="020B0604020202020204" pitchFamily="34" charset="0"/>
              </a:rPr>
              <a:t> </a:t>
            </a:r>
            <a:r>
              <a:rPr lang="fi-FI" sz="2400" i="1" dirty="0" err="1">
                <a:solidFill>
                  <a:srgbClr val="002060"/>
                </a:solidFill>
                <a:latin typeface="Arial" panose="020B0604020202020204" pitchFamily="34" charset="0"/>
                <a:cs typeface="Arial" panose="020B0604020202020204" pitchFamily="34" charset="0"/>
              </a:rPr>
              <a:t>poolt</a:t>
            </a:r>
            <a:r>
              <a:rPr lang="fi-FI" sz="2400" i="1" dirty="0">
                <a:solidFill>
                  <a:srgbClr val="002060"/>
                </a:solidFill>
                <a:latin typeface="Arial" panose="020B0604020202020204" pitchFamily="34" charset="0"/>
                <a:cs typeface="Arial" panose="020B0604020202020204" pitchFamily="34" charset="0"/>
              </a:rPr>
              <a:t>.</a:t>
            </a:r>
            <a:endParaRPr lang="et-EE" sz="2400" i="1" dirty="0">
              <a:solidFill>
                <a:srgbClr val="002060"/>
              </a:solidFill>
              <a:latin typeface="Arial" panose="020B0604020202020204" pitchFamily="34" charset="0"/>
              <a:cs typeface="Arial" panose="020B0604020202020204" pitchFamily="34" charset="0"/>
            </a:endParaRPr>
          </a:p>
          <a:p>
            <a:endParaRPr lang="et-EE" sz="2400" i="1" dirty="0">
              <a:solidFill>
                <a:srgbClr val="002060"/>
              </a:solidFill>
              <a:latin typeface="Arial" panose="020B0604020202020204" pitchFamily="34" charset="0"/>
              <a:cs typeface="Arial" panose="020B0604020202020204" pitchFamily="34" charset="0"/>
            </a:endParaRPr>
          </a:p>
          <a:p>
            <a:pPr marL="0" indent="0">
              <a:buNone/>
            </a:pPr>
            <a:endParaRPr lang="et-EE" sz="2400" i="1" dirty="0">
              <a:solidFill>
                <a:srgbClr val="002060"/>
              </a:solidFill>
              <a:latin typeface="Arial" panose="020B0604020202020204" pitchFamily="34" charset="0"/>
              <a:cs typeface="Arial" panose="020B0604020202020204" pitchFamily="34" charset="0"/>
            </a:endParaRPr>
          </a:p>
          <a:p>
            <a:pPr marL="0" indent="0">
              <a:buNone/>
            </a:pPr>
            <a:endParaRPr lang="et-EE" sz="2400" i="1" dirty="0" smtClean="0">
              <a:solidFill>
                <a:srgbClr val="002060"/>
              </a:solidFill>
              <a:latin typeface="Arial" panose="020B0604020202020204" pitchFamily="34" charset="0"/>
              <a:cs typeface="Arial" panose="020B0604020202020204" pitchFamily="34" charset="0"/>
            </a:endParaRPr>
          </a:p>
          <a:p>
            <a:pPr marL="0" indent="0">
              <a:buNone/>
            </a:pPr>
            <a:r>
              <a:rPr lang="et-EE" sz="2400" i="1" dirty="0" smtClean="0">
                <a:solidFill>
                  <a:srgbClr val="002060"/>
                </a:solidFill>
                <a:latin typeface="Arial" panose="020B0604020202020204" pitchFamily="34" charset="0"/>
                <a:cs typeface="Arial" panose="020B0604020202020204" pitchFamily="34" charset="0"/>
              </a:rPr>
              <a:t>RTJ </a:t>
            </a:r>
            <a:r>
              <a:rPr lang="et-EE" sz="2400" i="1" dirty="0">
                <a:solidFill>
                  <a:srgbClr val="002060"/>
                </a:solidFill>
                <a:latin typeface="Arial" panose="020B0604020202020204" pitchFamily="34" charset="0"/>
                <a:cs typeface="Arial" panose="020B0604020202020204" pitchFamily="34" charset="0"/>
              </a:rPr>
              <a:t>15 </a:t>
            </a:r>
            <a:r>
              <a:rPr lang="et-EE" sz="2400" i="1" dirty="0" smtClean="0">
                <a:solidFill>
                  <a:srgbClr val="002060"/>
                </a:solidFill>
                <a:latin typeface="Arial" panose="020B0604020202020204" pitchFamily="34" charset="0"/>
                <a:cs typeface="Arial" panose="020B0604020202020204" pitchFamily="34" charset="0"/>
              </a:rPr>
              <a:t>§ 57- 58</a:t>
            </a:r>
            <a:endParaRPr lang="et-EE" sz="2400" i="1" dirty="0">
              <a:solidFill>
                <a:srgbClr val="002060"/>
              </a:solidFill>
              <a:latin typeface="Arial" panose="020B0604020202020204" pitchFamily="34" charset="0"/>
              <a:cs typeface="Arial" panose="020B0604020202020204" pitchFamily="34" charset="0"/>
            </a:endParaRPr>
          </a:p>
          <a:p>
            <a:endParaRPr lang="ru-RU" dirty="0"/>
          </a:p>
        </p:txBody>
      </p:sp>
    </p:spTree>
    <p:extLst>
      <p:ext uri="{BB962C8B-B14F-4D97-AF65-F5344CB8AC3E}">
        <p14:creationId xmlns:p14="http://schemas.microsoft.com/office/powerpoint/2010/main" val="37533944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700" cy="763540"/>
          </a:xfrm>
        </p:spPr>
        <p:txBody>
          <a:bodyPr>
            <a:normAutofit/>
          </a:bodyPr>
          <a:lstStyle/>
          <a:p>
            <a:r>
              <a:rPr lang="et-EE" sz="2400" b="1" dirty="0" smtClean="0">
                <a:latin typeface="Arial" panose="020B0604020202020204" pitchFamily="34" charset="0"/>
                <a:cs typeface="Arial" panose="020B0604020202020204" pitchFamily="34" charset="0"/>
              </a:rPr>
              <a:t>Raamatupidamise aastaaruanne -lisad</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628650" y="1397726"/>
            <a:ext cx="7977011" cy="4689565"/>
          </a:xfrm>
        </p:spPr>
        <p:txBody>
          <a:bodyPr>
            <a:normAutofit fontScale="92500" lnSpcReduction="20000"/>
          </a:bodyPr>
          <a:lstStyle/>
          <a:p>
            <a:pPr marL="0" indent="0">
              <a:buNone/>
            </a:pPr>
            <a:r>
              <a:rPr lang="et-EE" sz="2600" i="1" dirty="0">
                <a:solidFill>
                  <a:srgbClr val="002060"/>
                </a:solidFill>
                <a:latin typeface="Arial" panose="020B0604020202020204" pitchFamily="34" charset="0"/>
                <a:cs typeface="Arial" panose="020B0604020202020204" pitchFamily="34" charset="0"/>
              </a:rPr>
              <a:t>Juhul kui </a:t>
            </a:r>
            <a:r>
              <a:rPr lang="et-EE" sz="2600" i="1" dirty="0" smtClean="0">
                <a:solidFill>
                  <a:srgbClr val="002060"/>
                </a:solidFill>
                <a:latin typeface="Arial" panose="020B0604020202020204" pitchFamily="34" charset="0"/>
                <a:cs typeface="Arial" panose="020B0604020202020204" pitchFamily="34" charset="0"/>
              </a:rPr>
              <a:t> </a:t>
            </a:r>
            <a:r>
              <a:rPr lang="et-EE" sz="2600" i="1" dirty="0">
                <a:solidFill>
                  <a:srgbClr val="002060"/>
                </a:solidFill>
                <a:latin typeface="Arial" panose="020B0604020202020204" pitchFamily="34" charset="0"/>
                <a:cs typeface="Arial" panose="020B0604020202020204" pitchFamily="34" charset="0"/>
              </a:rPr>
              <a:t>täiendav informatsioon ei ole avalikustatud põhiaruannetes, </a:t>
            </a:r>
            <a:r>
              <a:rPr lang="et-EE" sz="2600" i="1" dirty="0" smtClean="0">
                <a:solidFill>
                  <a:srgbClr val="002060"/>
                </a:solidFill>
                <a:latin typeface="Arial" panose="020B0604020202020204" pitchFamily="34" charset="0"/>
                <a:cs typeface="Arial" panose="020B0604020202020204" pitchFamily="34" charset="0"/>
              </a:rPr>
              <a:t>avalikustatakse </a:t>
            </a:r>
            <a:r>
              <a:rPr lang="et-EE" sz="2600" i="1" dirty="0">
                <a:solidFill>
                  <a:srgbClr val="002060"/>
                </a:solidFill>
                <a:latin typeface="Arial" panose="020B0604020202020204" pitchFamily="34" charset="0"/>
                <a:cs typeface="Arial" panose="020B0604020202020204" pitchFamily="34" charset="0"/>
              </a:rPr>
              <a:t>see aastaaruande lisades:</a:t>
            </a:r>
          </a:p>
          <a:p>
            <a:pPr marL="0" indent="0">
              <a:buNone/>
            </a:pPr>
            <a:r>
              <a:rPr lang="et-EE" sz="2600" i="1" dirty="0" smtClean="0">
                <a:solidFill>
                  <a:srgbClr val="002060"/>
                </a:solidFill>
                <a:latin typeface="Arial" panose="020B0604020202020204" pitchFamily="34" charset="0"/>
                <a:cs typeface="Arial" panose="020B0604020202020204" pitchFamily="34" charset="0"/>
              </a:rPr>
              <a:t>(a) liikmetelt </a:t>
            </a:r>
            <a:r>
              <a:rPr lang="et-EE" sz="2600" i="1" dirty="0">
                <a:solidFill>
                  <a:srgbClr val="002060"/>
                </a:solidFill>
                <a:latin typeface="Arial" panose="020B0604020202020204" pitchFamily="34" charset="0"/>
                <a:cs typeface="Arial" panose="020B0604020202020204" pitchFamily="34" charset="0"/>
              </a:rPr>
              <a:t>saadud ja aruandeperioodi tuluna kajastatud tasud liikide kaupa </a:t>
            </a:r>
            <a:r>
              <a:rPr lang="et-EE" sz="2600" i="1" dirty="0" smtClean="0">
                <a:solidFill>
                  <a:srgbClr val="002060"/>
                </a:solidFill>
                <a:latin typeface="Arial" panose="020B0604020202020204" pitchFamily="34" charset="0"/>
                <a:cs typeface="Arial" panose="020B0604020202020204" pitchFamily="34" charset="0"/>
              </a:rPr>
              <a:t>(liikmemaksud</a:t>
            </a:r>
            <a:r>
              <a:rPr lang="et-EE" sz="2600" i="1" dirty="0">
                <a:solidFill>
                  <a:srgbClr val="002060"/>
                </a:solidFill>
                <a:latin typeface="Arial" panose="020B0604020202020204" pitchFamily="34" charset="0"/>
                <a:cs typeface="Arial" panose="020B0604020202020204" pitchFamily="34" charset="0"/>
              </a:rPr>
              <a:t>, sisseastumismaksud, hooldustasud, remonditasud jne</a:t>
            </a:r>
            <a:r>
              <a:rPr lang="et-EE" sz="2600" i="1" dirty="0" smtClean="0">
                <a:solidFill>
                  <a:srgbClr val="002060"/>
                </a:solidFill>
                <a:latin typeface="Arial" panose="020B0604020202020204" pitchFamily="34" charset="0"/>
                <a:cs typeface="Arial" panose="020B0604020202020204" pitchFamily="34" charset="0"/>
              </a:rPr>
              <a:t>)</a:t>
            </a:r>
          </a:p>
          <a:p>
            <a:pPr marL="0" indent="0">
              <a:buNone/>
            </a:pPr>
            <a:endParaRPr lang="et-EE" sz="2600" i="1" dirty="0">
              <a:solidFill>
                <a:srgbClr val="002060"/>
              </a:solidFill>
              <a:latin typeface="Arial" panose="020B0604020202020204" pitchFamily="34" charset="0"/>
              <a:cs typeface="Arial" panose="020B0604020202020204" pitchFamily="34" charset="0"/>
            </a:endParaRPr>
          </a:p>
          <a:p>
            <a:pPr marL="0" indent="0">
              <a:buNone/>
            </a:pPr>
            <a:r>
              <a:rPr lang="et-EE" sz="2600" i="1" dirty="0">
                <a:solidFill>
                  <a:srgbClr val="002060"/>
                </a:solidFill>
                <a:latin typeface="Arial" panose="020B0604020202020204" pitchFamily="34" charset="0"/>
                <a:cs typeface="Arial" panose="020B0604020202020204" pitchFamily="34" charset="0"/>
              </a:rPr>
              <a:t>(b) tulu saadud annetustest ja toetustest põhiliste annetajate rühmade ja annetuste liikide kaupa </a:t>
            </a:r>
          </a:p>
          <a:p>
            <a:pPr marL="0" indent="0">
              <a:buNone/>
            </a:pPr>
            <a:r>
              <a:rPr lang="et-EE" sz="2600" i="1" dirty="0">
                <a:solidFill>
                  <a:srgbClr val="002060"/>
                </a:solidFill>
                <a:latin typeface="Arial" panose="020B0604020202020204" pitchFamily="34" charset="0"/>
                <a:cs typeface="Arial" panose="020B0604020202020204" pitchFamily="34" charset="0"/>
              </a:rPr>
              <a:t>(tuues eraldi välja riigieelarvest saadud ning sihtotstarbelised annetused ja toetused</a:t>
            </a:r>
            <a:r>
              <a:rPr lang="et-EE" sz="2600" i="1" dirty="0" smtClean="0">
                <a:solidFill>
                  <a:srgbClr val="002060"/>
                </a:solidFill>
                <a:latin typeface="Arial" panose="020B0604020202020204" pitchFamily="34" charset="0"/>
                <a:cs typeface="Arial" panose="020B0604020202020204" pitchFamily="34" charset="0"/>
              </a:rPr>
              <a:t>)</a:t>
            </a:r>
            <a:endParaRPr lang="et-EE" sz="2600" i="1" dirty="0">
              <a:solidFill>
                <a:srgbClr val="002060"/>
              </a:solidFill>
              <a:latin typeface="Arial" panose="020B0604020202020204" pitchFamily="34" charset="0"/>
              <a:cs typeface="Arial" panose="020B0604020202020204" pitchFamily="34" charset="0"/>
            </a:endParaRPr>
          </a:p>
          <a:p>
            <a:endParaRPr lang="et-EE" sz="2600" i="1" dirty="0">
              <a:solidFill>
                <a:srgbClr val="002060"/>
              </a:solidFill>
              <a:latin typeface="Arial" panose="020B0604020202020204" pitchFamily="34" charset="0"/>
              <a:cs typeface="Arial" panose="020B0604020202020204" pitchFamily="34" charset="0"/>
            </a:endParaRPr>
          </a:p>
          <a:p>
            <a:pPr marL="0" indent="0">
              <a:buNone/>
            </a:pPr>
            <a:endParaRPr lang="et-EE" sz="2600" i="1" dirty="0" smtClean="0">
              <a:solidFill>
                <a:srgbClr val="002060"/>
              </a:solidFill>
              <a:latin typeface="Arial" panose="020B0604020202020204" pitchFamily="34" charset="0"/>
              <a:cs typeface="Arial" panose="020B0604020202020204" pitchFamily="34" charset="0"/>
            </a:endParaRPr>
          </a:p>
          <a:p>
            <a:pPr marL="0" indent="0">
              <a:buNone/>
            </a:pPr>
            <a:r>
              <a:rPr lang="et-EE" sz="2600" dirty="0" smtClean="0">
                <a:solidFill>
                  <a:srgbClr val="002060"/>
                </a:solidFill>
                <a:latin typeface="Arial" panose="020B0604020202020204" pitchFamily="34" charset="0"/>
                <a:cs typeface="Arial" panose="020B0604020202020204" pitchFamily="34" charset="0"/>
              </a:rPr>
              <a:t>RTJ </a:t>
            </a:r>
            <a:r>
              <a:rPr lang="et-EE" sz="2600" dirty="0">
                <a:solidFill>
                  <a:srgbClr val="002060"/>
                </a:solidFill>
                <a:latin typeface="Arial" panose="020B0604020202020204" pitchFamily="34" charset="0"/>
                <a:cs typeface="Arial" panose="020B0604020202020204" pitchFamily="34" charset="0"/>
              </a:rPr>
              <a:t>15 § </a:t>
            </a:r>
            <a:r>
              <a:rPr lang="et-EE" sz="2600" dirty="0" smtClean="0">
                <a:solidFill>
                  <a:srgbClr val="002060"/>
                </a:solidFill>
                <a:latin typeface="Arial" panose="020B0604020202020204" pitchFamily="34" charset="0"/>
                <a:cs typeface="Arial" panose="020B0604020202020204" pitchFamily="34" charset="0"/>
              </a:rPr>
              <a:t>58</a:t>
            </a:r>
            <a:endParaRPr lang="et-EE" sz="2600" dirty="0">
              <a:solidFill>
                <a:srgbClr val="002060"/>
              </a:solidFill>
              <a:latin typeface="Arial" panose="020B0604020202020204" pitchFamily="34" charset="0"/>
              <a:cs typeface="Arial" panose="020B0604020202020204" pitchFamily="34" charset="0"/>
            </a:endParaRPr>
          </a:p>
          <a:p>
            <a:endParaRPr lang="ru-RU" dirty="0">
              <a:solidFill>
                <a:srgbClr val="002060"/>
              </a:solidFill>
            </a:endParaRPr>
          </a:p>
        </p:txBody>
      </p:sp>
    </p:spTree>
    <p:extLst>
      <p:ext uri="{BB962C8B-B14F-4D97-AF65-F5344CB8AC3E}">
        <p14:creationId xmlns:p14="http://schemas.microsoft.com/office/powerpoint/2010/main" val="287364159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41867" y="365127"/>
            <a:ext cx="7973483" cy="571852"/>
          </a:xfrm>
        </p:spPr>
        <p:txBody>
          <a:bodyPr>
            <a:normAutofit/>
          </a:bodyPr>
          <a:lstStyle/>
          <a:p>
            <a:r>
              <a:rPr lang="et-EE" sz="2400" b="1" dirty="0" smtClean="0">
                <a:latin typeface="Arial" panose="020B0604020202020204" pitchFamily="34" charset="0"/>
                <a:cs typeface="Arial" panose="020B0604020202020204" pitchFamily="34" charset="0"/>
              </a:rPr>
              <a:t>Raamatupidamise aastaaruanne- lisad  </a:t>
            </a:r>
            <a:r>
              <a:rPr lang="et-EE" sz="2400" dirty="0" smtClean="0">
                <a:latin typeface="Arial" panose="020B0604020202020204" pitchFamily="34" charset="0"/>
                <a:cs typeface="Arial" panose="020B0604020202020204" pitchFamily="34" charset="0"/>
              </a:rPr>
              <a:t>(järg)</a:t>
            </a:r>
            <a:endParaRPr lang="ru-RU" sz="2400"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406400" y="1185333"/>
            <a:ext cx="8108951" cy="5171017"/>
          </a:xfrm>
        </p:spPr>
        <p:txBody>
          <a:bodyPr>
            <a:normAutofit fontScale="92500"/>
          </a:bodyPr>
          <a:lstStyle/>
          <a:p>
            <a:pPr marL="0" indent="0">
              <a:buNone/>
            </a:pPr>
            <a:r>
              <a:rPr lang="et-EE" sz="2600" dirty="0">
                <a:latin typeface="Arial" panose="020B0604020202020204" pitchFamily="34" charset="0"/>
                <a:cs typeface="Arial" panose="020B0604020202020204" pitchFamily="34" charset="0"/>
              </a:rPr>
              <a:t>(c) </a:t>
            </a:r>
            <a:r>
              <a:rPr lang="et-EE" sz="2600" i="1" dirty="0">
                <a:solidFill>
                  <a:srgbClr val="002060"/>
                </a:solidFill>
                <a:latin typeface="Arial" panose="020B0604020202020204" pitchFamily="34" charset="0"/>
                <a:cs typeface="Arial" panose="020B0604020202020204" pitchFamily="34" charset="0"/>
              </a:rPr>
              <a:t>aruandeperioodil tuluna kajastatud sihtotstarbelised annetused, toetused ja liikmetelt saadud tasud ning nende tuludega seotud aruandeperioodil tehtud kulud projektide kaupa (näiteks korteriühistu poolt tuluna kajastatud remonditasud ja vastavad remondikulud</a:t>
            </a:r>
            <a:r>
              <a:rPr lang="et-EE" sz="2600" i="1" dirty="0" smtClean="0">
                <a:solidFill>
                  <a:srgbClr val="002060"/>
                </a:solidFill>
                <a:latin typeface="Arial" panose="020B0604020202020204" pitchFamily="34" charset="0"/>
                <a:cs typeface="Arial" panose="020B0604020202020204" pitchFamily="34" charset="0"/>
              </a:rPr>
              <a:t>)</a:t>
            </a:r>
            <a:endParaRPr lang="et-EE" sz="2600" i="1" dirty="0">
              <a:solidFill>
                <a:srgbClr val="002060"/>
              </a:solidFill>
              <a:latin typeface="Arial" panose="020B0604020202020204" pitchFamily="34" charset="0"/>
              <a:cs typeface="Arial" panose="020B0604020202020204" pitchFamily="34" charset="0"/>
            </a:endParaRPr>
          </a:p>
          <a:p>
            <a:pPr marL="0" indent="0">
              <a:buNone/>
            </a:pPr>
            <a:r>
              <a:rPr lang="et-EE" sz="2600" i="1" dirty="0">
                <a:solidFill>
                  <a:srgbClr val="002060"/>
                </a:solidFill>
                <a:latin typeface="Arial" panose="020B0604020202020204" pitchFamily="34" charset="0"/>
                <a:cs typeface="Arial" panose="020B0604020202020204" pitchFamily="34" charset="0"/>
              </a:rPr>
              <a:t>(d) finantsinvesteeringutelt teenitud netotulu sobivalt rühmitatuna tulu liikide ja investeeringurühmade </a:t>
            </a:r>
            <a:r>
              <a:rPr lang="et-EE" sz="2600" i="1" dirty="0" smtClean="0">
                <a:solidFill>
                  <a:srgbClr val="002060"/>
                </a:solidFill>
                <a:latin typeface="Arial" panose="020B0604020202020204" pitchFamily="34" charset="0"/>
                <a:cs typeface="Arial" panose="020B0604020202020204" pitchFamily="34" charset="0"/>
              </a:rPr>
              <a:t>kaupa</a:t>
            </a:r>
            <a:endParaRPr lang="et-EE" sz="2600" i="1" dirty="0">
              <a:solidFill>
                <a:srgbClr val="002060"/>
              </a:solidFill>
              <a:latin typeface="Arial" panose="020B0604020202020204" pitchFamily="34" charset="0"/>
              <a:cs typeface="Arial" panose="020B0604020202020204" pitchFamily="34" charset="0"/>
            </a:endParaRPr>
          </a:p>
          <a:p>
            <a:pPr marL="0" indent="0">
              <a:buNone/>
            </a:pPr>
            <a:r>
              <a:rPr lang="et-EE" sz="2600" i="1" dirty="0">
                <a:solidFill>
                  <a:srgbClr val="002060"/>
                </a:solidFill>
                <a:latin typeface="Arial" panose="020B0604020202020204" pitchFamily="34" charset="0"/>
                <a:cs typeface="Arial" panose="020B0604020202020204" pitchFamily="34" charset="0"/>
              </a:rPr>
              <a:t>(e) ettevõtlusest saadud tulu ja ettevõtlusega seotud kulud sobivalt </a:t>
            </a:r>
            <a:r>
              <a:rPr lang="et-EE" sz="2600" i="1" dirty="0" smtClean="0">
                <a:solidFill>
                  <a:srgbClr val="002060"/>
                </a:solidFill>
                <a:latin typeface="Arial" panose="020B0604020202020204" pitchFamily="34" charset="0"/>
                <a:cs typeface="Arial" panose="020B0604020202020204" pitchFamily="34" charset="0"/>
              </a:rPr>
              <a:t>rühmitatuna </a:t>
            </a:r>
            <a:endParaRPr lang="et-EE" sz="2600" i="1" dirty="0">
              <a:solidFill>
                <a:srgbClr val="002060"/>
              </a:solidFill>
              <a:latin typeface="Arial" panose="020B0604020202020204" pitchFamily="34" charset="0"/>
              <a:cs typeface="Arial" panose="020B0604020202020204" pitchFamily="34" charset="0"/>
            </a:endParaRPr>
          </a:p>
          <a:p>
            <a:pPr marL="0" indent="0">
              <a:buNone/>
            </a:pPr>
            <a:r>
              <a:rPr lang="et-EE" sz="2600" i="1" dirty="0">
                <a:solidFill>
                  <a:srgbClr val="002060"/>
                </a:solidFill>
                <a:latin typeface="Arial" panose="020B0604020202020204" pitchFamily="34" charset="0"/>
                <a:cs typeface="Arial" panose="020B0604020202020204" pitchFamily="34" charset="0"/>
              </a:rPr>
              <a:t>(f) jagatud toetused, annetused ja stipendiumid põhiliste toetuste saajate rühmade ja toetuste </a:t>
            </a:r>
            <a:r>
              <a:rPr lang="et-EE" sz="2600" i="1" dirty="0" smtClean="0">
                <a:solidFill>
                  <a:srgbClr val="002060"/>
                </a:solidFill>
                <a:latin typeface="Arial" panose="020B0604020202020204" pitchFamily="34" charset="0"/>
                <a:cs typeface="Arial" panose="020B0604020202020204" pitchFamily="34" charset="0"/>
              </a:rPr>
              <a:t>liikide kaupa</a:t>
            </a:r>
            <a:endParaRPr lang="et-EE" sz="2600" i="1" dirty="0">
              <a:solidFill>
                <a:srgbClr val="002060"/>
              </a:solidFill>
              <a:latin typeface="Arial" panose="020B0604020202020204" pitchFamily="34" charset="0"/>
              <a:cs typeface="Arial" panose="020B0604020202020204" pitchFamily="34" charset="0"/>
            </a:endParaRPr>
          </a:p>
          <a:p>
            <a:endParaRPr lang="et-EE" sz="2600" i="1" dirty="0">
              <a:solidFill>
                <a:srgbClr val="002060"/>
              </a:solidFill>
              <a:latin typeface="Arial" panose="020B0604020202020204" pitchFamily="34" charset="0"/>
              <a:cs typeface="Arial" panose="020B0604020202020204" pitchFamily="34" charset="0"/>
            </a:endParaRPr>
          </a:p>
          <a:p>
            <a:pPr marL="0" indent="0">
              <a:buNone/>
            </a:pPr>
            <a:r>
              <a:rPr lang="et-EE" sz="2600" i="1" dirty="0">
                <a:solidFill>
                  <a:srgbClr val="002060"/>
                </a:solidFill>
                <a:latin typeface="Arial" panose="020B0604020202020204" pitchFamily="34" charset="0"/>
                <a:cs typeface="Arial" panose="020B0604020202020204" pitchFamily="34" charset="0"/>
              </a:rPr>
              <a:t>RTJ 15 § </a:t>
            </a:r>
            <a:r>
              <a:rPr lang="et-EE" sz="2600" i="1" dirty="0" smtClean="0">
                <a:solidFill>
                  <a:srgbClr val="002060"/>
                </a:solidFill>
                <a:latin typeface="Arial" panose="020B0604020202020204" pitchFamily="34" charset="0"/>
                <a:cs typeface="Arial" panose="020B0604020202020204" pitchFamily="34" charset="0"/>
              </a:rPr>
              <a:t>58</a:t>
            </a:r>
            <a:endParaRPr lang="et-EE" sz="2600" i="1" dirty="0">
              <a:solidFill>
                <a:srgbClr val="002060"/>
              </a:solidFill>
              <a:latin typeface="Arial" panose="020B0604020202020204" pitchFamily="34" charset="0"/>
              <a:cs typeface="Arial" panose="020B0604020202020204" pitchFamily="34" charset="0"/>
            </a:endParaRPr>
          </a:p>
          <a:p>
            <a:endParaRPr lang="ru-RU" dirty="0"/>
          </a:p>
        </p:txBody>
      </p:sp>
    </p:spTree>
    <p:extLst>
      <p:ext uri="{BB962C8B-B14F-4D97-AF65-F5344CB8AC3E}">
        <p14:creationId xmlns:p14="http://schemas.microsoft.com/office/powerpoint/2010/main" val="41052639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b="1" dirty="0" smtClean="0">
                <a:latin typeface="Arial" panose="020B0604020202020204" pitchFamily="34" charset="0"/>
                <a:cs typeface="Arial" panose="020B0604020202020204" pitchFamily="34" charset="0"/>
              </a:rPr>
              <a:t>Raamatupidamise aastaaruanne – lisad (järg)</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628650" y="1535289"/>
            <a:ext cx="7886700" cy="4641674"/>
          </a:xfrm>
        </p:spPr>
        <p:txBody>
          <a:bodyPr/>
          <a:lstStyle/>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a:t>
            </a:r>
            <a:r>
              <a:rPr lang="et-EE" sz="2400" dirty="0">
                <a:latin typeface="Arial" panose="020B0604020202020204" pitchFamily="34" charset="0"/>
                <a:cs typeface="Arial" panose="020B0604020202020204" pitchFamily="34" charset="0"/>
              </a:rPr>
              <a:t>g) </a:t>
            </a:r>
            <a:r>
              <a:rPr lang="et-EE" sz="2400" i="1" dirty="0">
                <a:solidFill>
                  <a:srgbClr val="002060"/>
                </a:solidFill>
                <a:latin typeface="Arial" panose="020B0604020202020204" pitchFamily="34" charset="0"/>
                <a:cs typeface="Arial" panose="020B0604020202020204" pitchFamily="34" charset="0"/>
              </a:rPr>
              <a:t>ühingu või asutuse poolt oma liikmetele vahendatud teenuste maht ja summa põhiliste </a:t>
            </a:r>
            <a:r>
              <a:rPr lang="et-EE" sz="2400" i="1" dirty="0" smtClean="0">
                <a:solidFill>
                  <a:srgbClr val="002060"/>
                </a:solidFill>
                <a:latin typeface="Arial" panose="020B0604020202020204" pitchFamily="34" charset="0"/>
                <a:cs typeface="Arial" panose="020B0604020202020204" pitchFamily="34" charset="0"/>
              </a:rPr>
              <a:t>teenuste </a:t>
            </a:r>
            <a:r>
              <a:rPr lang="et-EE" sz="2400" i="1" dirty="0">
                <a:solidFill>
                  <a:srgbClr val="002060"/>
                </a:solidFill>
                <a:latin typeface="Arial" panose="020B0604020202020204" pitchFamily="34" charset="0"/>
                <a:cs typeface="Arial" panose="020B0604020202020204" pitchFamily="34" charset="0"/>
              </a:rPr>
              <a:t>liikide kaupa (näiteks korteriühistu poolt vahendatud kommunaalmaksed kütte, vee, </a:t>
            </a:r>
            <a:r>
              <a:rPr lang="et-EE" sz="2400" i="1" dirty="0" smtClean="0">
                <a:solidFill>
                  <a:srgbClr val="002060"/>
                </a:solidFill>
                <a:latin typeface="Arial" panose="020B0604020202020204" pitchFamily="34" charset="0"/>
                <a:cs typeface="Arial" panose="020B0604020202020204" pitchFamily="34" charset="0"/>
              </a:rPr>
              <a:t>prügiveo </a:t>
            </a:r>
            <a:r>
              <a:rPr lang="et-EE" sz="2400" i="1" dirty="0">
                <a:solidFill>
                  <a:srgbClr val="002060"/>
                </a:solidFill>
                <a:latin typeface="Arial" panose="020B0604020202020204" pitchFamily="34" charset="0"/>
                <a:cs typeface="Arial" panose="020B0604020202020204" pitchFamily="34" charset="0"/>
              </a:rPr>
              <a:t>ja muude teenuste eest);</a:t>
            </a:r>
          </a:p>
          <a:p>
            <a:endParaRPr lang="et-EE" sz="2400" i="1" dirty="0">
              <a:solidFill>
                <a:srgbClr val="002060"/>
              </a:solidFill>
              <a:latin typeface="Arial" panose="020B0604020202020204" pitchFamily="34" charset="0"/>
              <a:cs typeface="Arial" panose="020B0604020202020204" pitchFamily="34" charset="0"/>
            </a:endParaRPr>
          </a:p>
          <a:p>
            <a:endParaRPr lang="et-EE" sz="2400" i="1" dirty="0">
              <a:solidFill>
                <a:srgbClr val="002060"/>
              </a:solidFill>
              <a:latin typeface="Arial" panose="020B0604020202020204" pitchFamily="34" charset="0"/>
              <a:cs typeface="Arial" panose="020B0604020202020204" pitchFamily="34" charset="0"/>
            </a:endParaRPr>
          </a:p>
          <a:p>
            <a:pPr marL="0" indent="0">
              <a:buNone/>
            </a:pPr>
            <a:r>
              <a:rPr lang="et-EE" sz="2400" i="1" dirty="0">
                <a:solidFill>
                  <a:srgbClr val="002060"/>
                </a:solidFill>
                <a:latin typeface="Arial" panose="020B0604020202020204" pitchFamily="34" charset="0"/>
                <a:cs typeface="Arial" panose="020B0604020202020204" pitchFamily="34" charset="0"/>
              </a:rPr>
              <a:t>RTJ 15 § </a:t>
            </a:r>
            <a:r>
              <a:rPr lang="et-EE" sz="2400" i="1" dirty="0" smtClean="0">
                <a:solidFill>
                  <a:srgbClr val="002060"/>
                </a:solidFill>
                <a:latin typeface="Arial" panose="020B0604020202020204" pitchFamily="34" charset="0"/>
                <a:cs typeface="Arial" panose="020B0604020202020204" pitchFamily="34" charset="0"/>
              </a:rPr>
              <a:t>58</a:t>
            </a:r>
            <a:endParaRPr lang="et-EE" sz="2400" i="1" dirty="0">
              <a:solidFill>
                <a:srgbClr val="002060"/>
              </a:solidFill>
              <a:latin typeface="Arial" panose="020B0604020202020204" pitchFamily="34" charset="0"/>
              <a:cs typeface="Arial" panose="020B0604020202020204" pitchFamily="34" charset="0"/>
            </a:endParaRPr>
          </a:p>
          <a:p>
            <a:endParaRPr lang="ru-RU" dirty="0"/>
          </a:p>
        </p:txBody>
      </p:sp>
    </p:spTree>
    <p:extLst>
      <p:ext uri="{BB962C8B-B14F-4D97-AF65-F5344CB8AC3E}">
        <p14:creationId xmlns:p14="http://schemas.microsoft.com/office/powerpoint/2010/main" val="130804402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700" cy="718607"/>
          </a:xfrm>
        </p:spPr>
        <p:txBody>
          <a:bodyPr>
            <a:normAutofit/>
          </a:bodyPr>
          <a:lstStyle/>
          <a:p>
            <a:r>
              <a:rPr lang="et-EE" sz="2400" b="1" dirty="0" smtClean="0">
                <a:latin typeface="Arial" panose="020B0604020202020204" pitchFamily="34" charset="0"/>
                <a:cs typeface="Arial" panose="020B0604020202020204" pitchFamily="34" charset="0"/>
              </a:rPr>
              <a:t>Raamatupidamise aastaaruanne- lisad</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417689" y="1207911"/>
            <a:ext cx="8097662" cy="5148440"/>
          </a:xfrm>
        </p:spPr>
        <p:txBody>
          <a:bodyPr>
            <a:normAutofit/>
          </a:bodyPr>
          <a:lstStyle/>
          <a:p>
            <a:pPr marL="0" indent="0">
              <a:buNone/>
            </a:pPr>
            <a:r>
              <a:rPr lang="et-EE" sz="2400" b="1" i="1" dirty="0" smtClean="0">
                <a:solidFill>
                  <a:srgbClr val="002060"/>
                </a:solidFill>
                <a:latin typeface="Arial" panose="020B0604020202020204" pitchFamily="34" charset="0"/>
                <a:cs typeface="Arial" panose="020B0604020202020204" pitchFamily="34" charset="0"/>
              </a:rPr>
              <a:t>Nõuded </a:t>
            </a:r>
            <a:r>
              <a:rPr lang="et-EE" sz="2400" b="1" i="1" dirty="0">
                <a:solidFill>
                  <a:srgbClr val="002060"/>
                </a:solidFill>
                <a:latin typeface="Arial" panose="020B0604020202020204" pitchFamily="34" charset="0"/>
                <a:cs typeface="Arial" panose="020B0604020202020204" pitchFamily="34" charset="0"/>
              </a:rPr>
              <a:t>ja ettemaksed </a:t>
            </a:r>
            <a:endParaRPr lang="et-EE" sz="2400" b="1" i="1" dirty="0" smtClean="0">
              <a:solidFill>
                <a:srgbClr val="002060"/>
              </a:solidFill>
              <a:latin typeface="Arial" panose="020B0604020202020204" pitchFamily="34" charset="0"/>
              <a:cs typeface="Arial" panose="020B0604020202020204" pitchFamily="34" charset="0"/>
            </a:endParaRPr>
          </a:p>
          <a:p>
            <a:pPr marL="0" indent="0">
              <a:buNone/>
            </a:pPr>
            <a:endParaRPr lang="et-EE" sz="2400" dirty="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1</a:t>
            </a:r>
            <a:r>
              <a:rPr lang="et-EE" sz="2400" dirty="0">
                <a:latin typeface="Arial" panose="020B0604020202020204" pitchFamily="34" charset="0"/>
                <a:cs typeface="Arial" panose="020B0604020202020204" pitchFamily="34" charset="0"/>
              </a:rPr>
              <a:t>. Nõuded liikmete vastu </a:t>
            </a:r>
          </a:p>
          <a:p>
            <a:pPr marL="0" indent="0">
              <a:buNone/>
            </a:pPr>
            <a:r>
              <a:rPr lang="et-EE" sz="2400" dirty="0" smtClean="0">
                <a:latin typeface="Arial" panose="020B0604020202020204" pitchFamily="34" charset="0"/>
                <a:cs typeface="Arial" panose="020B0604020202020204" pitchFamily="34" charset="0"/>
              </a:rPr>
              <a:t>   1.1</a:t>
            </a:r>
            <a:r>
              <a:rPr lang="et-EE" sz="2400" dirty="0">
                <a:latin typeface="Arial" panose="020B0604020202020204" pitchFamily="34" charset="0"/>
                <a:cs typeface="Arial" panose="020B0604020202020204" pitchFamily="34" charset="0"/>
              </a:rPr>
              <a:t>. Tähtajaks tasumata arvete võlgnevus</a:t>
            </a:r>
          </a:p>
          <a:p>
            <a:pPr marL="0" indent="0">
              <a:buNone/>
            </a:pPr>
            <a:r>
              <a:rPr lang="et-EE" sz="2400" dirty="0" smtClean="0">
                <a:latin typeface="Arial" panose="020B0604020202020204" pitchFamily="34" charset="0"/>
                <a:cs typeface="Arial" panose="020B0604020202020204" pitchFamily="34" charset="0"/>
              </a:rPr>
              <a:t>   1.2</a:t>
            </a:r>
            <a:r>
              <a:rPr lang="et-EE" sz="2400" dirty="0">
                <a:latin typeface="Arial" panose="020B0604020202020204" pitchFamily="34" charset="0"/>
                <a:cs typeface="Arial" panose="020B0604020202020204" pitchFamily="34" charset="0"/>
              </a:rPr>
              <a:t>. Detsembri arvete summa, arved </a:t>
            </a:r>
            <a:r>
              <a:rPr lang="et-EE" sz="2400" dirty="0" smtClean="0">
                <a:latin typeface="Arial" panose="020B0604020202020204" pitchFamily="34" charset="0"/>
                <a:cs typeface="Arial" panose="020B0604020202020204" pitchFamily="34" charset="0"/>
              </a:rPr>
              <a:t>esitatud  jaanuaris</a:t>
            </a:r>
            <a:r>
              <a:rPr lang="et-EE" sz="2400" dirty="0">
                <a:latin typeface="Arial" panose="020B0604020202020204" pitchFamily="34" charset="0"/>
                <a:cs typeface="Arial" panose="020B0604020202020204" pitchFamily="34" charset="0"/>
              </a:rPr>
              <a:t>, maksetähtaeg jaanuar </a:t>
            </a:r>
            <a:r>
              <a:rPr lang="et-EE" sz="2400" dirty="0" smtClean="0">
                <a:latin typeface="Arial" panose="020B0604020202020204" pitchFamily="34" charset="0"/>
                <a:cs typeface="Arial" panose="020B0604020202020204" pitchFamily="34" charset="0"/>
              </a:rPr>
              <a:t>2018</a:t>
            </a:r>
            <a:endParaRPr lang="et-EE" sz="2400" dirty="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   1.3</a:t>
            </a:r>
            <a:r>
              <a:rPr lang="et-EE" sz="2400" dirty="0">
                <a:latin typeface="Arial" panose="020B0604020202020204" pitchFamily="34" charset="0"/>
                <a:cs typeface="Arial" panose="020B0604020202020204" pitchFamily="34" charset="0"/>
              </a:rPr>
              <a:t>. Nõuded rentnike jm vastu</a:t>
            </a:r>
          </a:p>
          <a:p>
            <a:pPr marL="0" indent="0">
              <a:buNone/>
            </a:pPr>
            <a:r>
              <a:rPr lang="et-EE" sz="2400" dirty="0" smtClean="0">
                <a:latin typeface="Arial" panose="020B0604020202020204" pitchFamily="34" charset="0"/>
                <a:cs typeface="Arial" panose="020B0604020202020204" pitchFamily="34" charset="0"/>
              </a:rPr>
              <a:t>2</a:t>
            </a:r>
            <a:r>
              <a:rPr lang="et-EE" sz="2400" dirty="0">
                <a:latin typeface="Arial" panose="020B0604020202020204" pitchFamily="34" charset="0"/>
                <a:cs typeface="Arial" panose="020B0604020202020204" pitchFamily="34" charset="0"/>
              </a:rPr>
              <a:t>. Laenunõuded – 12 kuu jooksul ja üle 12 kuu</a:t>
            </a:r>
          </a:p>
          <a:p>
            <a:pPr marL="0" indent="0">
              <a:buNone/>
            </a:pPr>
            <a:r>
              <a:rPr lang="et-EE" sz="2400" dirty="0" smtClean="0">
                <a:latin typeface="Arial" panose="020B0604020202020204" pitchFamily="34" charset="0"/>
                <a:cs typeface="Arial" panose="020B0604020202020204" pitchFamily="34" charset="0"/>
              </a:rPr>
              <a:t>3</a:t>
            </a:r>
            <a:r>
              <a:rPr lang="et-EE" sz="2400" dirty="0">
                <a:latin typeface="Arial" panose="020B0604020202020204" pitchFamily="34" charset="0"/>
                <a:cs typeface="Arial" panose="020B0604020202020204" pitchFamily="34" charset="0"/>
              </a:rPr>
              <a:t>. Ettemaksed – näiteks kindlustus, maksude ettemaksed jm</a:t>
            </a:r>
          </a:p>
          <a:p>
            <a:endParaRPr lang="ru-RU" sz="2800" dirty="0"/>
          </a:p>
        </p:txBody>
      </p:sp>
    </p:spTree>
    <p:extLst>
      <p:ext uri="{BB962C8B-B14F-4D97-AF65-F5344CB8AC3E}">
        <p14:creationId xmlns:p14="http://schemas.microsoft.com/office/powerpoint/2010/main" val="219365751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700" cy="1045985"/>
          </a:xfrm>
        </p:spPr>
        <p:txBody>
          <a:bodyPr>
            <a:normAutofit/>
          </a:bodyPr>
          <a:lstStyle/>
          <a:p>
            <a:r>
              <a:rPr lang="et-EE" sz="2400" b="1" dirty="0" smtClean="0">
                <a:latin typeface="Arial" panose="020B0604020202020204" pitchFamily="34" charset="0"/>
                <a:cs typeface="Arial" panose="020B0604020202020204" pitchFamily="34" charset="0"/>
              </a:rPr>
              <a:t>Raamatupidamise aastaaruanne- lisad</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p:txBody>
          <a:bodyPr/>
          <a:lstStyle/>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a:latin typeface="Arial" panose="020B0604020202020204" pitchFamily="34" charset="0"/>
                <a:cs typeface="Arial" panose="020B0604020202020204" pitchFamily="34" charset="0"/>
              </a:rPr>
              <a:t> </a:t>
            </a:r>
            <a:r>
              <a:rPr lang="et-EE" sz="2400" dirty="0" smtClean="0">
                <a:latin typeface="Arial" panose="020B0604020202020204" pitchFamily="34" charset="0"/>
                <a:cs typeface="Arial" panose="020B0604020202020204" pitchFamily="34" charset="0"/>
              </a:rPr>
              <a:t>   Kohustised </a:t>
            </a:r>
            <a:r>
              <a:rPr lang="et-EE" sz="2400" dirty="0">
                <a:latin typeface="Arial" panose="020B0604020202020204" pitchFamily="34" charset="0"/>
                <a:cs typeface="Arial" panose="020B0604020202020204" pitchFamily="34" charset="0"/>
              </a:rPr>
              <a:t>ja ettemaksed</a:t>
            </a:r>
          </a:p>
          <a:p>
            <a:pPr marL="0" indent="0">
              <a:buNone/>
            </a:pPr>
            <a:r>
              <a:rPr lang="et-EE" sz="2400" dirty="0" smtClean="0">
                <a:latin typeface="Arial" panose="020B0604020202020204" pitchFamily="34" charset="0"/>
                <a:cs typeface="Arial" panose="020B0604020202020204" pitchFamily="34" charset="0"/>
              </a:rPr>
              <a:t>      </a:t>
            </a:r>
            <a:r>
              <a:rPr lang="et-EE" sz="2400" dirty="0">
                <a:latin typeface="Arial" panose="020B0604020202020204" pitchFamily="34" charset="0"/>
                <a:cs typeface="Arial" panose="020B0604020202020204" pitchFamily="34" charset="0"/>
              </a:rPr>
              <a:t>a) võlad tarnijatele</a:t>
            </a:r>
          </a:p>
          <a:p>
            <a:pPr marL="0" indent="0">
              <a:buNone/>
            </a:pPr>
            <a:r>
              <a:rPr lang="et-EE" sz="2400" dirty="0" smtClean="0">
                <a:latin typeface="Arial" panose="020B0604020202020204" pitchFamily="34" charset="0"/>
                <a:cs typeface="Arial" panose="020B0604020202020204" pitchFamily="34" charset="0"/>
              </a:rPr>
              <a:t>      b</a:t>
            </a:r>
            <a:r>
              <a:rPr lang="et-EE" sz="2400" dirty="0">
                <a:latin typeface="Arial" panose="020B0604020202020204" pitchFamily="34" charset="0"/>
                <a:cs typeface="Arial" panose="020B0604020202020204" pitchFamily="34" charset="0"/>
              </a:rPr>
              <a:t>) võlad töövõtjatele</a:t>
            </a:r>
          </a:p>
          <a:p>
            <a:pPr marL="0" indent="0">
              <a:buNone/>
            </a:pPr>
            <a:r>
              <a:rPr lang="et-EE" sz="2400" dirty="0" smtClean="0">
                <a:latin typeface="Arial" panose="020B0604020202020204" pitchFamily="34" charset="0"/>
                <a:cs typeface="Arial" panose="020B0604020202020204" pitchFamily="34" charset="0"/>
              </a:rPr>
              <a:t>      </a:t>
            </a:r>
            <a:r>
              <a:rPr lang="et-EE" sz="2400" dirty="0">
                <a:latin typeface="Arial" panose="020B0604020202020204" pitchFamily="34" charset="0"/>
                <a:cs typeface="Arial" panose="020B0604020202020204" pitchFamily="34" charset="0"/>
              </a:rPr>
              <a:t>c) </a:t>
            </a:r>
            <a:r>
              <a:rPr lang="et-EE" sz="2400" dirty="0" smtClean="0">
                <a:latin typeface="Arial" panose="020B0604020202020204" pitchFamily="34" charset="0"/>
                <a:cs typeface="Arial" panose="020B0604020202020204" pitchFamily="34" charset="0"/>
              </a:rPr>
              <a:t>maksuvõlad </a:t>
            </a:r>
            <a:endParaRPr lang="et-EE" sz="2400" dirty="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      </a:t>
            </a:r>
            <a:r>
              <a:rPr lang="et-EE" sz="2400" dirty="0">
                <a:latin typeface="Arial" panose="020B0604020202020204" pitchFamily="34" charset="0"/>
                <a:cs typeface="Arial" panose="020B0604020202020204" pitchFamily="34" charset="0"/>
              </a:rPr>
              <a:t>d) saadud ettemaksed</a:t>
            </a:r>
          </a:p>
          <a:p>
            <a:endParaRPr lang="ru-RU" sz="2400" dirty="0"/>
          </a:p>
        </p:txBody>
      </p:sp>
    </p:spTree>
    <p:extLst>
      <p:ext uri="{BB962C8B-B14F-4D97-AF65-F5344CB8AC3E}">
        <p14:creationId xmlns:p14="http://schemas.microsoft.com/office/powerpoint/2010/main" val="338063881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854074"/>
          </a:xfrm>
        </p:spPr>
        <p:txBody>
          <a:bodyPr>
            <a:normAutofit/>
          </a:bodyPr>
          <a:lstStyle/>
          <a:p>
            <a:r>
              <a:rPr lang="et-EE" sz="2400" b="1" dirty="0" smtClean="0">
                <a:latin typeface="Arial" panose="020B0604020202020204" pitchFamily="34" charset="0"/>
                <a:cs typeface="Arial" panose="020B0604020202020204" pitchFamily="34" charset="0"/>
              </a:rPr>
              <a:t>Raamatupidamise aastaaruanne- lisad</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361244" y="1219202"/>
            <a:ext cx="8447617" cy="5137150"/>
          </a:xfrm>
        </p:spPr>
        <p:txBody>
          <a:bodyPr>
            <a:noAutofit/>
          </a:bodyPr>
          <a:lstStyle/>
          <a:p>
            <a:pPr marL="0" indent="0">
              <a:buNone/>
            </a:pPr>
            <a:r>
              <a:rPr lang="et-EE" sz="2400" i="1" dirty="0" smtClean="0">
                <a:solidFill>
                  <a:srgbClr val="002060"/>
                </a:solidFill>
                <a:latin typeface="Arial" panose="020B0604020202020204" pitchFamily="34" charset="0"/>
                <a:cs typeface="Arial" panose="020B0604020202020204" pitchFamily="34" charset="0"/>
              </a:rPr>
              <a:t>Sihtotstarbelised </a:t>
            </a:r>
            <a:r>
              <a:rPr lang="et-EE" sz="2400" i="1" dirty="0">
                <a:solidFill>
                  <a:srgbClr val="002060"/>
                </a:solidFill>
                <a:latin typeface="Arial" panose="020B0604020202020204" pitchFamily="34" charset="0"/>
                <a:cs typeface="Arial" panose="020B0604020202020204" pitchFamily="34" charset="0"/>
              </a:rPr>
              <a:t>tasud, annetused ja toetused</a:t>
            </a:r>
          </a:p>
          <a:p>
            <a:pPr marL="0" indent="0">
              <a:buNone/>
            </a:pPr>
            <a:r>
              <a:rPr lang="et-EE" sz="2400" dirty="0" smtClean="0">
                <a:latin typeface="Arial" panose="020B0604020202020204" pitchFamily="34" charset="0"/>
                <a:cs typeface="Arial" panose="020B0604020202020204" pitchFamily="34" charset="0"/>
              </a:rPr>
              <a:t>   </a:t>
            </a:r>
            <a:r>
              <a:rPr lang="et-EE" sz="2400" dirty="0">
                <a:latin typeface="Arial" panose="020B0604020202020204" pitchFamily="34" charset="0"/>
                <a:cs typeface="Arial" panose="020B0604020202020204" pitchFamily="34" charset="0"/>
              </a:rPr>
              <a:t>a) remonditasude jääk perioodi alguseks</a:t>
            </a:r>
          </a:p>
          <a:p>
            <a:pPr marL="0" indent="0">
              <a:buNone/>
            </a:pPr>
            <a:r>
              <a:rPr lang="et-EE" sz="2400" dirty="0" smtClean="0">
                <a:latin typeface="Arial" panose="020B0604020202020204" pitchFamily="34" charset="0"/>
                <a:cs typeface="Arial" panose="020B0604020202020204" pitchFamily="34" charset="0"/>
              </a:rPr>
              <a:t>   b</a:t>
            </a:r>
            <a:r>
              <a:rPr lang="et-EE" sz="2400" dirty="0">
                <a:latin typeface="Arial" panose="020B0604020202020204" pitchFamily="34" charset="0"/>
                <a:cs typeface="Arial" panose="020B0604020202020204" pitchFamily="34" charset="0"/>
              </a:rPr>
              <a:t>) liikmetele määratud: remonditasud, laenude katteks, laenukulude katteks</a:t>
            </a:r>
          </a:p>
          <a:p>
            <a:pPr marL="0" indent="0">
              <a:buNone/>
            </a:pPr>
            <a:r>
              <a:rPr lang="et-EE" sz="2400" dirty="0" smtClean="0">
                <a:latin typeface="Arial" panose="020B0604020202020204" pitchFamily="34" charset="0"/>
                <a:cs typeface="Arial" panose="020B0604020202020204" pitchFamily="34" charset="0"/>
              </a:rPr>
              <a:t>   c</a:t>
            </a:r>
            <a:r>
              <a:rPr lang="et-EE" sz="2400" dirty="0">
                <a:latin typeface="Arial" panose="020B0604020202020204" pitchFamily="34" charset="0"/>
                <a:cs typeface="Arial" panose="020B0604020202020204" pitchFamily="34" charset="0"/>
              </a:rPr>
              <a:t>) remonditasude arvelt teostatud kulud, tagastatud laenud ja makstud laenuintressid</a:t>
            </a:r>
          </a:p>
          <a:p>
            <a:endParaRPr lang="et-EE" sz="2400" dirty="0">
              <a:latin typeface="Arial" panose="020B0604020202020204" pitchFamily="34" charset="0"/>
              <a:cs typeface="Arial" panose="020B0604020202020204" pitchFamily="34" charset="0"/>
            </a:endParaRPr>
          </a:p>
          <a:p>
            <a:pPr marL="0" indent="0">
              <a:buNone/>
            </a:pPr>
            <a:r>
              <a:rPr lang="et-EE" sz="2400" u="sng" dirty="0" smtClean="0">
                <a:latin typeface="Arial" panose="020B0604020202020204" pitchFamily="34" charset="0"/>
                <a:cs typeface="Arial" panose="020B0604020202020204" pitchFamily="34" charset="0"/>
              </a:rPr>
              <a:t>Remondikulud </a:t>
            </a:r>
            <a:r>
              <a:rPr lang="et-EE" sz="2400" dirty="0">
                <a:latin typeface="Arial" panose="020B0604020202020204" pitchFamily="34" charset="0"/>
                <a:cs typeface="Arial" panose="020B0604020202020204" pitchFamily="34" charset="0"/>
              </a:rPr>
              <a:t>kajastame, kas lisa all olevas infokastis või koostame eraldi lisa:</a:t>
            </a:r>
          </a:p>
          <a:p>
            <a:pPr marL="0" indent="0">
              <a:buNone/>
            </a:pPr>
            <a:r>
              <a:rPr lang="et-EE" sz="2400" dirty="0" smtClean="0">
                <a:latin typeface="Arial" panose="020B0604020202020204" pitchFamily="34" charset="0"/>
                <a:cs typeface="Arial" panose="020B0604020202020204" pitchFamily="34" charset="0"/>
              </a:rPr>
              <a:t>Sihtotstarbeliselt </a:t>
            </a:r>
            <a:r>
              <a:rPr lang="et-EE" sz="2400" dirty="0">
                <a:latin typeface="Arial" panose="020B0604020202020204" pitchFamily="34" charset="0"/>
                <a:cs typeface="Arial" panose="020B0604020202020204" pitchFamily="34" charset="0"/>
              </a:rPr>
              <a:t>finantseeritud projektide otsesed kulud</a:t>
            </a:r>
          </a:p>
          <a:p>
            <a:endParaRPr lang="ru-RU" sz="2400" dirty="0"/>
          </a:p>
        </p:txBody>
      </p:sp>
    </p:spTree>
    <p:extLst>
      <p:ext uri="{BB962C8B-B14F-4D97-AF65-F5344CB8AC3E}">
        <p14:creationId xmlns:p14="http://schemas.microsoft.com/office/powerpoint/2010/main" val="128982759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85422" y="365127"/>
            <a:ext cx="8029928" cy="810152"/>
          </a:xfrm>
        </p:spPr>
        <p:txBody>
          <a:bodyPr>
            <a:normAutofit/>
          </a:bodyPr>
          <a:lstStyle/>
          <a:p>
            <a:r>
              <a:rPr lang="et-EE" sz="2400" b="1" dirty="0" smtClean="0">
                <a:latin typeface="Arial" panose="020B0604020202020204" pitchFamily="34" charset="0"/>
                <a:cs typeface="Arial" panose="020B0604020202020204" pitchFamily="34" charset="0"/>
              </a:rPr>
              <a:t>Majandusaasta aruanne </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485422" y="1354667"/>
            <a:ext cx="8029928" cy="4822296"/>
          </a:xfrm>
        </p:spPr>
        <p:txBody>
          <a:bodyPr>
            <a:normAutofit/>
          </a:bodyPr>
          <a:lstStyle/>
          <a:p>
            <a:pPr marL="0" indent="0">
              <a:buNone/>
            </a:pPr>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 51</a:t>
            </a: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Lg 3 Korteriühistu </a:t>
            </a:r>
            <a:r>
              <a:rPr lang="et-EE" sz="2400" dirty="0">
                <a:latin typeface="Arial" panose="020B0604020202020204" pitchFamily="34" charset="0"/>
                <a:cs typeface="Arial" panose="020B0604020202020204" pitchFamily="34" charset="0"/>
              </a:rPr>
              <a:t>majandusaasta aruandes märgitakse lisaks muudele seaduses sätestatud andmetele </a:t>
            </a:r>
            <a:r>
              <a:rPr lang="et-EE" sz="2400" i="1" dirty="0">
                <a:solidFill>
                  <a:srgbClr val="002060"/>
                </a:solidFill>
                <a:latin typeface="Arial" panose="020B0604020202020204" pitchFamily="34" charset="0"/>
                <a:cs typeface="Arial" panose="020B0604020202020204" pitchFamily="34" charset="0"/>
              </a:rPr>
              <a:t>ka </a:t>
            </a:r>
            <a:r>
              <a:rPr lang="et-EE" sz="2400" i="1" dirty="0" smtClean="0">
                <a:solidFill>
                  <a:srgbClr val="002060"/>
                </a:solidFill>
                <a:latin typeface="Arial" panose="020B0604020202020204" pitchFamily="34" charset="0"/>
                <a:cs typeface="Arial" panose="020B0604020202020204" pitchFamily="34" charset="0"/>
              </a:rPr>
              <a:t>iga korteriomandi majandamiskulude </a:t>
            </a:r>
            <a:r>
              <a:rPr lang="et-EE" sz="2400" i="1" dirty="0">
                <a:solidFill>
                  <a:srgbClr val="002060"/>
                </a:solidFill>
                <a:latin typeface="Arial" panose="020B0604020202020204" pitchFamily="34" charset="0"/>
                <a:cs typeface="Arial" panose="020B0604020202020204" pitchFamily="34" charset="0"/>
              </a:rPr>
              <a:t>suurus.</a:t>
            </a:r>
            <a:r>
              <a:rPr lang="et-EE" sz="2400" dirty="0">
                <a:latin typeface="Arial" panose="020B0604020202020204" pitchFamily="34" charset="0"/>
                <a:cs typeface="Arial" panose="020B0604020202020204" pitchFamily="34" charset="0"/>
              </a:rPr>
              <a:t/>
            </a:r>
            <a:br>
              <a:rPr lang="et-EE" sz="2400" dirty="0">
                <a:latin typeface="Arial" panose="020B0604020202020204" pitchFamily="34" charset="0"/>
                <a:cs typeface="Arial" panose="020B0604020202020204" pitchFamily="34" charset="0"/>
              </a:rPr>
            </a:br>
            <a:endParaRPr lang="et-EE" sz="2400" dirty="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Lg 4 Korteriühistu </a:t>
            </a:r>
            <a:r>
              <a:rPr lang="et-EE" sz="2400" dirty="0">
                <a:latin typeface="Arial" panose="020B0604020202020204" pitchFamily="34" charset="0"/>
                <a:cs typeface="Arial" panose="020B0604020202020204" pitchFamily="34" charset="0"/>
              </a:rPr>
              <a:t>esitab kinnitatud majandusaasta aruande korteriühistute registrile kuue kuu </a:t>
            </a:r>
            <a:r>
              <a:rPr lang="et-EE" sz="2400" dirty="0" smtClean="0">
                <a:latin typeface="Arial" panose="020B0604020202020204" pitchFamily="34" charset="0"/>
                <a:cs typeface="Arial" panose="020B0604020202020204" pitchFamily="34" charset="0"/>
              </a:rPr>
              <a:t>jooksul majandusaasta </a:t>
            </a:r>
            <a:r>
              <a:rPr lang="et-EE" sz="2400" dirty="0">
                <a:latin typeface="Arial" panose="020B0604020202020204" pitchFamily="34" charset="0"/>
                <a:cs typeface="Arial" panose="020B0604020202020204" pitchFamily="34" charset="0"/>
              </a:rPr>
              <a:t>lõppemisest arvates </a:t>
            </a:r>
            <a:br>
              <a:rPr lang="et-EE" sz="2400" dirty="0">
                <a:latin typeface="Arial" panose="020B0604020202020204" pitchFamily="34" charset="0"/>
                <a:cs typeface="Arial" panose="020B0604020202020204" pitchFamily="34" charset="0"/>
              </a:rPr>
            </a:b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330019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44138" y="365127"/>
            <a:ext cx="8071213" cy="786340"/>
          </a:xfrm>
        </p:spPr>
        <p:txBody>
          <a:bodyPr>
            <a:normAutofit/>
          </a:bodyPr>
          <a:lstStyle/>
          <a:p>
            <a:r>
              <a:rPr lang="et-EE" sz="2400" b="1" dirty="0">
                <a:latin typeface="Arial" panose="020B0604020202020204" pitchFamily="34" charset="0"/>
                <a:cs typeface="Arial" panose="020B0604020202020204" pitchFamily="34" charset="0"/>
              </a:rPr>
              <a:t>Raamatupidamisdokumentide säilitamise kohustus</a:t>
            </a:r>
            <a:endParaRPr lang="ru-RU" sz="2400" b="1" dirty="0"/>
          </a:p>
        </p:txBody>
      </p:sp>
      <p:sp>
        <p:nvSpPr>
          <p:cNvPr id="3" name="Sisu kohatäide 2"/>
          <p:cNvSpPr>
            <a:spLocks noGrp="1"/>
          </p:cNvSpPr>
          <p:nvPr>
            <p:ph idx="1"/>
          </p:nvPr>
        </p:nvSpPr>
        <p:spPr>
          <a:xfrm>
            <a:off x="444138" y="1293223"/>
            <a:ext cx="7966709" cy="5063128"/>
          </a:xfrm>
        </p:spPr>
        <p:txBody>
          <a:bodyPr>
            <a:normAutofit fontScale="25000" lnSpcReduction="20000"/>
          </a:bodyPr>
          <a:lstStyle/>
          <a:p>
            <a:pPr marL="0" indent="0">
              <a:buNone/>
            </a:pPr>
            <a:endParaRPr lang="et-EE" sz="9600" dirty="0" smtClean="0">
              <a:latin typeface="Arial" panose="020B0604020202020204" pitchFamily="34" charset="0"/>
              <a:cs typeface="Arial" panose="020B0604020202020204" pitchFamily="34" charset="0"/>
            </a:endParaRPr>
          </a:p>
          <a:p>
            <a:r>
              <a:rPr lang="et-EE" sz="9600" dirty="0" smtClean="0">
                <a:latin typeface="Arial" panose="020B0604020202020204" pitchFamily="34" charset="0"/>
                <a:cs typeface="Arial" panose="020B0604020202020204" pitchFamily="34" charset="0"/>
              </a:rPr>
              <a:t>R</a:t>
            </a:r>
            <a:r>
              <a:rPr lang="ru-RU" sz="9600" dirty="0" err="1" smtClean="0">
                <a:latin typeface="Arial" panose="020B0604020202020204" pitchFamily="34" charset="0"/>
                <a:cs typeface="Arial" panose="020B0604020202020204" pitchFamily="34" charset="0"/>
              </a:rPr>
              <a:t>aamatupidamise</a:t>
            </a:r>
            <a:r>
              <a:rPr lang="ru-RU" sz="9600" dirty="0" smtClean="0">
                <a:latin typeface="Arial" panose="020B0604020202020204" pitchFamily="34" charset="0"/>
                <a:cs typeface="Arial" panose="020B0604020202020204" pitchFamily="34" charset="0"/>
              </a:rPr>
              <a:t> </a:t>
            </a:r>
            <a:r>
              <a:rPr lang="ru-RU" sz="9600" dirty="0" err="1" smtClean="0">
                <a:latin typeface="Arial" panose="020B0604020202020204" pitchFamily="34" charset="0"/>
                <a:cs typeface="Arial" panose="020B0604020202020204" pitchFamily="34" charset="0"/>
              </a:rPr>
              <a:t>algdokumen</a:t>
            </a:r>
            <a:r>
              <a:rPr lang="et-EE" sz="9600" dirty="0" err="1" smtClean="0">
                <a:latin typeface="Arial" panose="020B0604020202020204" pitchFamily="34" charset="0"/>
                <a:cs typeface="Arial" panose="020B0604020202020204" pitchFamily="34" charset="0"/>
              </a:rPr>
              <a:t>did</a:t>
            </a:r>
            <a:r>
              <a:rPr lang="ru-RU" sz="9600" dirty="0" smtClean="0">
                <a:latin typeface="Arial" panose="020B0604020202020204" pitchFamily="34" charset="0"/>
                <a:cs typeface="Arial" panose="020B0604020202020204" pitchFamily="34" charset="0"/>
              </a:rPr>
              <a:t> </a:t>
            </a:r>
            <a:r>
              <a:rPr lang="et-EE" sz="9600" dirty="0" smtClean="0">
                <a:latin typeface="Arial" panose="020B0604020202020204" pitchFamily="34" charset="0"/>
                <a:cs typeface="Arial" panose="020B0604020202020204" pitchFamily="34" charset="0"/>
              </a:rPr>
              <a:t>säilitada </a:t>
            </a:r>
            <a:r>
              <a:rPr lang="ru-RU" sz="9600" dirty="0" err="1" smtClean="0">
                <a:latin typeface="Arial" panose="020B0604020202020204" pitchFamily="34" charset="0"/>
                <a:cs typeface="Arial" panose="020B0604020202020204" pitchFamily="34" charset="0"/>
              </a:rPr>
              <a:t>seitse</a:t>
            </a:r>
            <a:r>
              <a:rPr lang="ru-RU" sz="9600" dirty="0" smtClean="0">
                <a:latin typeface="Arial" panose="020B0604020202020204" pitchFamily="34" charset="0"/>
                <a:cs typeface="Arial" panose="020B0604020202020204" pitchFamily="34" charset="0"/>
              </a:rPr>
              <a:t> </a:t>
            </a:r>
            <a:r>
              <a:rPr lang="ru-RU" sz="9600" dirty="0" err="1">
                <a:latin typeface="Arial" panose="020B0604020202020204" pitchFamily="34" charset="0"/>
                <a:cs typeface="Arial" panose="020B0604020202020204" pitchFamily="34" charset="0"/>
              </a:rPr>
              <a:t>aastat</a:t>
            </a:r>
            <a:r>
              <a:rPr lang="ru-RU" sz="9600" dirty="0">
                <a:latin typeface="Arial" panose="020B0604020202020204" pitchFamily="34" charset="0"/>
                <a:cs typeface="Arial" panose="020B0604020202020204" pitchFamily="34" charset="0"/>
              </a:rPr>
              <a:t> </a:t>
            </a:r>
            <a:r>
              <a:rPr lang="ru-RU" sz="9600" dirty="0" err="1">
                <a:latin typeface="Arial" panose="020B0604020202020204" pitchFamily="34" charset="0"/>
                <a:cs typeface="Arial" panose="020B0604020202020204" pitchFamily="34" charset="0"/>
              </a:rPr>
              <a:t>alates</a:t>
            </a:r>
            <a:r>
              <a:rPr lang="ru-RU" sz="9600" dirty="0">
                <a:latin typeface="Arial" panose="020B0604020202020204" pitchFamily="34" charset="0"/>
                <a:cs typeface="Arial" panose="020B0604020202020204" pitchFamily="34" charset="0"/>
              </a:rPr>
              <a:t> </a:t>
            </a:r>
            <a:r>
              <a:rPr lang="ru-RU" sz="9600" dirty="0" err="1">
                <a:latin typeface="Arial" panose="020B0604020202020204" pitchFamily="34" charset="0"/>
                <a:cs typeface="Arial" panose="020B0604020202020204" pitchFamily="34" charset="0"/>
              </a:rPr>
              <a:t>selle</a:t>
            </a:r>
            <a:r>
              <a:rPr lang="ru-RU" sz="9600" dirty="0">
                <a:latin typeface="Arial" panose="020B0604020202020204" pitchFamily="34" charset="0"/>
                <a:cs typeface="Arial" panose="020B0604020202020204" pitchFamily="34" charset="0"/>
              </a:rPr>
              <a:t> </a:t>
            </a:r>
            <a:r>
              <a:rPr lang="ru-RU" sz="9600" dirty="0" err="1">
                <a:latin typeface="Arial" panose="020B0604020202020204" pitchFamily="34" charset="0"/>
                <a:cs typeface="Arial" panose="020B0604020202020204" pitchFamily="34" charset="0"/>
              </a:rPr>
              <a:t>majandusaasta</a:t>
            </a:r>
            <a:r>
              <a:rPr lang="ru-RU" sz="9600" dirty="0">
                <a:latin typeface="Arial" panose="020B0604020202020204" pitchFamily="34" charset="0"/>
                <a:cs typeface="Arial" panose="020B0604020202020204" pitchFamily="34" charset="0"/>
              </a:rPr>
              <a:t> </a:t>
            </a:r>
            <a:r>
              <a:rPr lang="ru-RU" sz="9600" dirty="0" err="1">
                <a:latin typeface="Arial" panose="020B0604020202020204" pitchFamily="34" charset="0"/>
                <a:cs typeface="Arial" panose="020B0604020202020204" pitchFamily="34" charset="0"/>
              </a:rPr>
              <a:t>lõpust</a:t>
            </a:r>
            <a:r>
              <a:rPr lang="ru-RU" sz="9600" dirty="0">
                <a:latin typeface="Arial" panose="020B0604020202020204" pitchFamily="34" charset="0"/>
                <a:cs typeface="Arial" panose="020B0604020202020204" pitchFamily="34" charset="0"/>
              </a:rPr>
              <a:t>, </a:t>
            </a:r>
            <a:r>
              <a:rPr lang="ru-RU" sz="9600" dirty="0" err="1">
                <a:latin typeface="Arial" panose="020B0604020202020204" pitchFamily="34" charset="0"/>
                <a:cs typeface="Arial" panose="020B0604020202020204" pitchFamily="34" charset="0"/>
              </a:rPr>
              <a:t>kui</a:t>
            </a:r>
            <a:r>
              <a:rPr lang="ru-RU" sz="9600" dirty="0">
                <a:latin typeface="Arial" panose="020B0604020202020204" pitchFamily="34" charset="0"/>
                <a:cs typeface="Arial" panose="020B0604020202020204" pitchFamily="34" charset="0"/>
              </a:rPr>
              <a:t> </a:t>
            </a:r>
            <a:r>
              <a:rPr lang="ru-RU" sz="9600" dirty="0" err="1">
                <a:latin typeface="Arial" panose="020B0604020202020204" pitchFamily="34" charset="0"/>
                <a:cs typeface="Arial" panose="020B0604020202020204" pitchFamily="34" charset="0"/>
              </a:rPr>
              <a:t>majandustehing</a:t>
            </a:r>
            <a:r>
              <a:rPr lang="ru-RU" sz="9600" dirty="0">
                <a:latin typeface="Arial" panose="020B0604020202020204" pitchFamily="34" charset="0"/>
                <a:cs typeface="Arial" panose="020B0604020202020204" pitchFamily="34" charset="0"/>
              </a:rPr>
              <a:t> </a:t>
            </a:r>
            <a:r>
              <a:rPr lang="ru-RU" sz="9600" dirty="0" err="1">
                <a:latin typeface="Arial" panose="020B0604020202020204" pitchFamily="34" charset="0"/>
                <a:cs typeface="Arial" panose="020B0604020202020204" pitchFamily="34" charset="0"/>
              </a:rPr>
              <a:t>algdokumendi</a:t>
            </a:r>
            <a:r>
              <a:rPr lang="ru-RU" sz="9600" dirty="0">
                <a:latin typeface="Arial" panose="020B0604020202020204" pitchFamily="34" charset="0"/>
                <a:cs typeface="Arial" panose="020B0604020202020204" pitchFamily="34" charset="0"/>
              </a:rPr>
              <a:t> </a:t>
            </a:r>
            <a:r>
              <a:rPr lang="ru-RU" sz="9600" dirty="0" err="1">
                <a:latin typeface="Arial" panose="020B0604020202020204" pitchFamily="34" charset="0"/>
                <a:cs typeface="Arial" panose="020B0604020202020204" pitchFamily="34" charset="0"/>
              </a:rPr>
              <a:t>alusel</a:t>
            </a:r>
            <a:r>
              <a:rPr lang="ru-RU" sz="9600" dirty="0">
                <a:latin typeface="Arial" panose="020B0604020202020204" pitchFamily="34" charset="0"/>
                <a:cs typeface="Arial" panose="020B0604020202020204" pitchFamily="34" charset="0"/>
              </a:rPr>
              <a:t> </a:t>
            </a:r>
            <a:r>
              <a:rPr lang="ru-RU" sz="9600" dirty="0" err="1">
                <a:latin typeface="Arial" panose="020B0604020202020204" pitchFamily="34" charset="0"/>
                <a:cs typeface="Arial" panose="020B0604020202020204" pitchFamily="34" charset="0"/>
              </a:rPr>
              <a:t>raamatupidamisregistris</a:t>
            </a:r>
            <a:r>
              <a:rPr lang="ru-RU" sz="9600" dirty="0">
                <a:latin typeface="Arial" panose="020B0604020202020204" pitchFamily="34" charset="0"/>
                <a:cs typeface="Arial" panose="020B0604020202020204" pitchFamily="34" charset="0"/>
              </a:rPr>
              <a:t> </a:t>
            </a:r>
            <a:r>
              <a:rPr lang="ru-RU" sz="9600" dirty="0" err="1" smtClean="0">
                <a:latin typeface="Arial" panose="020B0604020202020204" pitchFamily="34" charset="0"/>
                <a:cs typeface="Arial" panose="020B0604020202020204" pitchFamily="34" charset="0"/>
              </a:rPr>
              <a:t>kirjendati</a:t>
            </a:r>
            <a:endParaRPr lang="et-EE" sz="9600" dirty="0" smtClean="0">
              <a:latin typeface="Arial" panose="020B0604020202020204" pitchFamily="34" charset="0"/>
              <a:cs typeface="Arial" panose="020B0604020202020204" pitchFamily="34" charset="0"/>
            </a:endParaRPr>
          </a:p>
          <a:p>
            <a:pPr marL="0" indent="0">
              <a:buNone/>
            </a:pPr>
            <a:endParaRPr lang="et-EE" sz="9600" dirty="0" smtClean="0">
              <a:latin typeface="Arial" panose="020B0604020202020204" pitchFamily="34" charset="0"/>
              <a:cs typeface="Arial" panose="020B0604020202020204" pitchFamily="34" charset="0"/>
            </a:endParaRPr>
          </a:p>
          <a:p>
            <a:r>
              <a:rPr lang="et-EE" sz="9600" dirty="0">
                <a:latin typeface="Arial" panose="020B0604020202020204" pitchFamily="34" charset="0"/>
                <a:cs typeface="Arial" panose="020B0604020202020204" pitchFamily="34" charset="0"/>
              </a:rPr>
              <a:t>r</a:t>
            </a:r>
            <a:r>
              <a:rPr lang="et-EE" sz="9600" dirty="0" smtClean="0">
                <a:latin typeface="Arial" panose="020B0604020202020204" pitchFamily="34" charset="0"/>
                <a:cs typeface="Arial" panose="020B0604020202020204" pitchFamily="34" charset="0"/>
              </a:rPr>
              <a:t>aamatupidamisregistrid, lepingud, raamatupidamise aruanded, mis vajalikud majandustehingute arusaadavaks kirjeldamiseks revideerimise käigus- säilitada seitse aastat</a:t>
            </a:r>
          </a:p>
          <a:p>
            <a:pPr marL="0" indent="0">
              <a:buNone/>
            </a:pPr>
            <a:endParaRPr lang="et-EE" sz="9600" dirty="0" smtClean="0">
              <a:latin typeface="Arial" panose="020B0604020202020204" pitchFamily="34" charset="0"/>
              <a:cs typeface="Arial" panose="020B0604020202020204" pitchFamily="34" charset="0"/>
            </a:endParaRPr>
          </a:p>
          <a:p>
            <a:r>
              <a:rPr lang="et-EE" sz="9600" dirty="0" smtClean="0">
                <a:latin typeface="Arial" panose="020B0604020202020204" pitchFamily="34" charset="0"/>
                <a:cs typeface="Arial" panose="020B0604020202020204" pitchFamily="34" charset="0"/>
              </a:rPr>
              <a:t>Pikaajaliste kohustiste või õigustega seotud dokumente säilitada seitse aastat pärast kehtimisaja möödumist.</a:t>
            </a:r>
            <a:r>
              <a:rPr lang="ru-RU" sz="9600" dirty="0">
                <a:latin typeface="Arial" panose="020B0604020202020204" pitchFamily="34" charset="0"/>
                <a:cs typeface="Arial" panose="020B0604020202020204" pitchFamily="34" charset="0"/>
              </a:rPr>
              <a:t/>
            </a:r>
            <a:br>
              <a:rPr lang="ru-RU" sz="9600" dirty="0">
                <a:latin typeface="Arial" panose="020B0604020202020204" pitchFamily="34" charset="0"/>
                <a:cs typeface="Arial" panose="020B0604020202020204" pitchFamily="34" charset="0"/>
              </a:rPr>
            </a:br>
            <a:endParaRPr lang="et-EE" sz="9600" dirty="0" smtClean="0">
              <a:latin typeface="Arial" panose="020B0604020202020204" pitchFamily="34" charset="0"/>
              <a:cs typeface="Arial" panose="020B0604020202020204" pitchFamily="34" charset="0"/>
            </a:endParaRPr>
          </a:p>
          <a:p>
            <a:pPr marL="0" indent="0">
              <a:buNone/>
            </a:pPr>
            <a:r>
              <a:rPr lang="et-EE" sz="9600" dirty="0" smtClean="0">
                <a:latin typeface="Arial" panose="020B0604020202020204" pitchFamily="34" charset="0"/>
                <a:cs typeface="Arial" panose="020B0604020202020204" pitchFamily="34" charset="0"/>
              </a:rPr>
              <a:t>RS § 12</a:t>
            </a:r>
          </a:p>
          <a:p>
            <a:pPr marL="0" indent="0">
              <a:buNone/>
            </a:pPr>
            <a:endParaRPr lang="et-EE" sz="9600" dirty="0" smtClean="0">
              <a:latin typeface="Arial" panose="020B0604020202020204" pitchFamily="34" charset="0"/>
              <a:cs typeface="Arial" panose="020B0604020202020204" pitchFamily="34" charset="0"/>
            </a:endParaRPr>
          </a:p>
          <a:p>
            <a:pPr marL="0" indent="0">
              <a:buNone/>
            </a:pPr>
            <a:endParaRPr lang="et-EE" sz="9600" dirty="0" smtClean="0">
              <a:latin typeface="Arial" panose="020B0604020202020204" pitchFamily="34" charset="0"/>
              <a:cs typeface="Arial" panose="020B0604020202020204" pitchFamily="34" charset="0"/>
            </a:endParaRPr>
          </a:p>
          <a:p>
            <a:pPr marL="0" indent="0">
              <a:buNone/>
            </a:pPr>
            <a:endParaRPr lang="et-EE" sz="9600" dirty="0" smtClean="0">
              <a:latin typeface="Arial" panose="020B0604020202020204" pitchFamily="34" charset="0"/>
              <a:cs typeface="Arial" panose="020B0604020202020204" pitchFamily="34" charset="0"/>
            </a:endParaRPr>
          </a:p>
          <a:p>
            <a:pPr marL="0" indent="0">
              <a:buNone/>
            </a:pPr>
            <a:endParaRPr lang="et-EE" sz="9600" dirty="0">
              <a:latin typeface="Arial" panose="020B0604020202020204" pitchFamily="34" charset="0"/>
              <a:cs typeface="Arial" panose="020B0604020202020204" pitchFamily="34" charset="0"/>
            </a:endParaRPr>
          </a:p>
          <a:p>
            <a:pPr marL="0" indent="0">
              <a:buNone/>
            </a:pPr>
            <a:endParaRPr lang="et-EE" sz="11200" dirty="0" smtClean="0">
              <a:latin typeface="Arial" panose="020B0604020202020204" pitchFamily="34" charset="0"/>
              <a:cs typeface="Arial" panose="020B0604020202020204" pitchFamily="34" charset="0"/>
            </a:endParaRPr>
          </a:p>
          <a:p>
            <a:pPr marL="0" indent="0">
              <a:buNone/>
            </a:pPr>
            <a:endParaRPr lang="ru-RU" sz="11200" dirty="0">
              <a:latin typeface="Arial" panose="020B0604020202020204" pitchFamily="34" charset="0"/>
              <a:cs typeface="Arial" panose="020B0604020202020204" pitchFamily="34" charset="0"/>
            </a:endParaRPr>
          </a:p>
          <a:p>
            <a:endParaRPr lang="et-EE" sz="11200" dirty="0" smtClean="0">
              <a:latin typeface="Arial" panose="020B0604020202020204" pitchFamily="34" charset="0"/>
              <a:cs typeface="Arial" panose="020B0604020202020204" pitchFamily="34" charset="0"/>
            </a:endParaRPr>
          </a:p>
          <a:p>
            <a:endParaRPr lang="et-EE" dirty="0"/>
          </a:p>
          <a:p>
            <a:endParaRPr lang="et-EE" dirty="0" smtClean="0"/>
          </a:p>
          <a:p>
            <a:endParaRPr lang="et-EE" dirty="0"/>
          </a:p>
          <a:p>
            <a:endParaRPr lang="et-EE" dirty="0" smtClean="0"/>
          </a:p>
          <a:p>
            <a:endParaRPr lang="et-EE" dirty="0"/>
          </a:p>
          <a:p>
            <a:endParaRPr lang="et-EE" dirty="0" smtClean="0"/>
          </a:p>
          <a:p>
            <a:endParaRPr lang="et-EE" dirty="0"/>
          </a:p>
          <a:p>
            <a:r>
              <a:rPr lang="et-EE" dirty="0" smtClean="0"/>
              <a:t>Raamatupidamise seadus § 12</a:t>
            </a:r>
            <a:r>
              <a:rPr lang="et-EE" dirty="0"/>
              <a:t> </a:t>
            </a:r>
            <a:endParaRPr lang="ru-RU" dirty="0"/>
          </a:p>
        </p:txBody>
      </p:sp>
    </p:spTree>
    <p:extLst>
      <p:ext uri="{BB962C8B-B14F-4D97-AF65-F5344CB8AC3E}">
        <p14:creationId xmlns:p14="http://schemas.microsoft.com/office/powerpoint/2010/main" val="3725501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pPr marL="571500" indent="-571500">
              <a:buFont typeface="Wingdings" panose="05000000000000000000" pitchFamily="2" charset="2"/>
              <a:buChar char="§"/>
            </a:pPr>
            <a:r>
              <a:rPr lang="et-EE" sz="2400" b="1" dirty="0" smtClean="0">
                <a:latin typeface="Arial" panose="020B0604020202020204" pitchFamily="34" charset="0"/>
                <a:cs typeface="Arial" panose="020B0604020202020204" pitchFamily="34" charset="0"/>
              </a:rPr>
              <a:t>Korteriühistu kui mittetulundusühing</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509451" y="1567543"/>
            <a:ext cx="8005899" cy="4609420"/>
          </a:xfrm>
        </p:spPr>
        <p:txBody>
          <a:bodyPr>
            <a:normAutofit/>
          </a:bodyPr>
          <a:lstStyle/>
          <a:p>
            <a:endParaRPr lang="et-EE" sz="2400" dirty="0" smtClean="0">
              <a:latin typeface="Arial" panose="020B0604020202020204" pitchFamily="34" charset="0"/>
              <a:cs typeface="Arial" panose="020B0604020202020204" pitchFamily="34" charset="0"/>
            </a:endParaRPr>
          </a:p>
          <a:p>
            <a:r>
              <a:rPr lang="et-EE" sz="2400" dirty="0" smtClean="0">
                <a:latin typeface="Arial" panose="020B0604020202020204" pitchFamily="34" charset="0"/>
                <a:cs typeface="Arial" panose="020B0604020202020204" pitchFamily="34" charset="0"/>
              </a:rPr>
              <a:t>Korteriühistu </a:t>
            </a:r>
            <a:r>
              <a:rPr lang="et-EE" sz="2400" dirty="0">
                <a:latin typeface="Arial" panose="020B0604020202020204" pitchFamily="34" charset="0"/>
                <a:cs typeface="Arial" panose="020B0604020202020204" pitchFamily="34" charset="0"/>
              </a:rPr>
              <a:t>liikmed – seotud osapooled</a:t>
            </a:r>
          </a:p>
          <a:p>
            <a:r>
              <a:rPr lang="et-EE" sz="2400" dirty="0">
                <a:latin typeface="Arial" panose="020B0604020202020204" pitchFamily="34" charset="0"/>
                <a:cs typeface="Arial" panose="020B0604020202020204" pitchFamily="34" charset="0"/>
              </a:rPr>
              <a:t>Korteriühistu  kõrgeimaks organiks on selle liikmete üldkoosolek</a:t>
            </a:r>
          </a:p>
          <a:p>
            <a:r>
              <a:rPr lang="et-EE" sz="2400" dirty="0">
                <a:latin typeface="Arial" panose="020B0604020202020204" pitchFamily="34" charset="0"/>
                <a:cs typeface="Arial" panose="020B0604020202020204" pitchFamily="34" charset="0"/>
              </a:rPr>
              <a:t>Korteriühistu liikmete üldkoosoleku otsuste täideviimiseks  valitakse juhatus</a:t>
            </a:r>
          </a:p>
          <a:p>
            <a:r>
              <a:rPr lang="et-EE" sz="2400" dirty="0">
                <a:latin typeface="Arial" panose="020B0604020202020204" pitchFamily="34" charset="0"/>
                <a:cs typeface="Arial" panose="020B0604020202020204" pitchFamily="34" charset="0"/>
              </a:rPr>
              <a:t>Korteriühistu vahendab liikmetele kommunaalteenuseid (kütet, vett, elektrit, gaasi jne)</a:t>
            </a:r>
          </a:p>
          <a:p>
            <a:r>
              <a:rPr lang="et-EE" sz="2400" dirty="0">
                <a:latin typeface="Arial" panose="020B0604020202020204" pitchFamily="34" charset="0"/>
                <a:cs typeface="Arial" panose="020B0604020202020204" pitchFamily="34" charset="0"/>
              </a:rPr>
              <a:t>Korteriühistu on laenu taotlemisel ja tagasimaksmisel vahendaja korteriomaniku ja panga vahel</a:t>
            </a:r>
          </a:p>
          <a:p>
            <a:endParaRPr lang="ru-RU" dirty="0"/>
          </a:p>
        </p:txBody>
      </p:sp>
    </p:spTree>
    <p:extLst>
      <p:ext uri="{BB962C8B-B14F-4D97-AF65-F5344CB8AC3E}">
        <p14:creationId xmlns:p14="http://schemas.microsoft.com/office/powerpoint/2010/main" val="263925526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16089" y="470264"/>
            <a:ext cx="8409901" cy="770708"/>
          </a:xfrm>
        </p:spPr>
        <p:txBody>
          <a:bodyPr>
            <a:noAutofit/>
          </a:bodyPr>
          <a:lstStyle/>
          <a:p>
            <a:pPr marL="342900" indent="-342900">
              <a:buFont typeface="Wingdings" panose="05000000000000000000" pitchFamily="2" charset="2"/>
              <a:buChar char="v"/>
            </a:pPr>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 45 </a:t>
            </a:r>
            <a:r>
              <a:rPr lang="et-EE" sz="2400" b="1" dirty="0">
                <a:latin typeface="Arial" panose="020B0604020202020204" pitchFamily="34" charset="0"/>
                <a:cs typeface="Arial" panose="020B0604020202020204" pitchFamily="34" charset="0"/>
              </a:rPr>
              <a:t>Korteriomaniku õigus saada teavet</a:t>
            </a:r>
            <a:br>
              <a:rPr lang="et-EE" sz="2400" b="1" dirty="0">
                <a:latin typeface="Arial" panose="020B0604020202020204" pitchFamily="34" charset="0"/>
                <a:cs typeface="Arial" panose="020B0604020202020204" pitchFamily="34" charset="0"/>
              </a:rPr>
            </a:br>
            <a:endParaRPr lang="ru-RU" sz="2400" dirty="0"/>
          </a:p>
        </p:txBody>
      </p:sp>
      <p:sp>
        <p:nvSpPr>
          <p:cNvPr id="3" name="Sisu kohatäide 2"/>
          <p:cNvSpPr>
            <a:spLocks noGrp="1"/>
          </p:cNvSpPr>
          <p:nvPr>
            <p:ph idx="1"/>
          </p:nvPr>
        </p:nvSpPr>
        <p:spPr>
          <a:xfrm>
            <a:off x="316089" y="1422400"/>
            <a:ext cx="8199261" cy="4754563"/>
          </a:xfrm>
        </p:spPr>
        <p:txBody>
          <a:bodyPr>
            <a:normAutofit/>
          </a:bodyPr>
          <a:lstStyle/>
          <a:p>
            <a:pPr marL="0" indent="0">
              <a:buNone/>
            </a:pPr>
            <a:r>
              <a:rPr lang="et-EE" sz="2400" dirty="0" smtClean="0">
                <a:latin typeface="Arial" panose="020B0604020202020204" pitchFamily="34" charset="0"/>
                <a:cs typeface="Arial" panose="020B0604020202020204" pitchFamily="34" charset="0"/>
              </a:rPr>
              <a:t>Lg 1 Korteriomanikul </a:t>
            </a:r>
            <a:r>
              <a:rPr lang="et-EE" sz="2400" dirty="0">
                <a:latin typeface="Arial" panose="020B0604020202020204" pitchFamily="34" charset="0"/>
                <a:cs typeface="Arial" panose="020B0604020202020204" pitchFamily="34" charset="0"/>
              </a:rPr>
              <a:t>on õigus saada juhatuselt teavet korteriühistu tegevuse kohta ja tutvuda </a:t>
            </a:r>
            <a:r>
              <a:rPr lang="et-EE" sz="2400" dirty="0" smtClean="0">
                <a:latin typeface="Arial" panose="020B0604020202020204" pitchFamily="34" charset="0"/>
                <a:cs typeface="Arial" panose="020B0604020202020204" pitchFamily="34" charset="0"/>
              </a:rPr>
              <a:t>korteriühistu dokumentidega</a:t>
            </a:r>
            <a:r>
              <a:rPr lang="et-EE" sz="2400" dirty="0">
                <a:latin typeface="Arial" panose="020B0604020202020204" pitchFamily="34" charset="0"/>
                <a:cs typeface="Arial" panose="020B0604020202020204" pitchFamily="34" charset="0"/>
              </a:rPr>
              <a:t>.</a:t>
            </a:r>
            <a:br>
              <a:rPr lang="et-EE" sz="2400" dirty="0">
                <a:latin typeface="Arial" panose="020B0604020202020204" pitchFamily="34" charset="0"/>
                <a:cs typeface="Arial" panose="020B0604020202020204" pitchFamily="34" charset="0"/>
              </a:rPr>
            </a:br>
            <a:endParaRPr lang="et-EE" sz="2400" dirty="0" smtClean="0">
              <a:latin typeface="Arial" panose="020B0604020202020204" pitchFamily="34" charset="0"/>
              <a:cs typeface="Arial" panose="020B0604020202020204" pitchFamily="34" charset="0"/>
            </a:endParaRP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Lg 2 </a:t>
            </a:r>
            <a:r>
              <a:rPr lang="et-EE" sz="2400" dirty="0">
                <a:latin typeface="Arial" panose="020B0604020202020204" pitchFamily="34" charset="0"/>
                <a:cs typeface="Arial" panose="020B0604020202020204" pitchFamily="34" charset="0"/>
              </a:rPr>
              <a:t>Juhatus võib keelduda teabe andmisest ja dokumentide esitamisest, kui on alust eeldada, et see võib </a:t>
            </a:r>
            <a:r>
              <a:rPr lang="et-EE" sz="2400" dirty="0" smtClean="0">
                <a:latin typeface="Arial" panose="020B0604020202020204" pitchFamily="34" charset="0"/>
                <a:cs typeface="Arial" panose="020B0604020202020204" pitchFamily="34" charset="0"/>
              </a:rPr>
              <a:t>tekitada olulist </a:t>
            </a:r>
            <a:r>
              <a:rPr lang="et-EE" sz="2400" dirty="0">
                <a:latin typeface="Arial" panose="020B0604020202020204" pitchFamily="34" charset="0"/>
                <a:cs typeface="Arial" panose="020B0604020202020204" pitchFamily="34" charset="0"/>
              </a:rPr>
              <a:t>kahju teise korteriomaniku või kolmanda isiku õigustatud huvidele. </a:t>
            </a:r>
            <a:br>
              <a:rPr lang="et-EE" sz="2400" dirty="0">
                <a:latin typeface="Arial" panose="020B0604020202020204" pitchFamily="34" charset="0"/>
                <a:cs typeface="Arial" panose="020B0604020202020204" pitchFamily="34" charset="0"/>
              </a:rPr>
            </a:b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621757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74133" y="365127"/>
            <a:ext cx="8041217" cy="1163227"/>
          </a:xfrm>
        </p:spPr>
        <p:txBody>
          <a:bodyPr>
            <a:normAutofit/>
          </a:bodyPr>
          <a:lstStyle/>
          <a:p>
            <a:pPr marL="342900" indent="-342900">
              <a:buFont typeface="Wingdings" panose="05000000000000000000" pitchFamily="2" charset="2"/>
              <a:buChar char="v"/>
            </a:pPr>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a:t>
            </a:r>
            <a:r>
              <a:rPr lang="et-EE" sz="2400" b="1" dirty="0">
                <a:latin typeface="Arial" panose="020B0604020202020204" pitchFamily="34" charset="0"/>
                <a:cs typeface="Arial" panose="020B0604020202020204" pitchFamily="34" charset="0"/>
              </a:rPr>
              <a:t>§ </a:t>
            </a:r>
            <a:r>
              <a:rPr lang="et-EE" sz="2400" b="1" dirty="0" smtClean="0">
                <a:latin typeface="Arial" panose="020B0604020202020204" pitchFamily="34" charset="0"/>
                <a:cs typeface="Arial" panose="020B0604020202020204" pitchFamily="34" charset="0"/>
              </a:rPr>
              <a:t>46 Korteriomaniku </a:t>
            </a:r>
            <a:r>
              <a:rPr lang="et-EE" sz="2400" b="1" dirty="0">
                <a:latin typeface="Arial" panose="020B0604020202020204" pitchFamily="34" charset="0"/>
                <a:cs typeface="Arial" panose="020B0604020202020204" pitchFamily="34" charset="0"/>
              </a:rPr>
              <a:t>kohustus anda teavet</a:t>
            </a:r>
            <a:br>
              <a:rPr lang="et-EE" sz="2400" b="1" dirty="0">
                <a:latin typeface="Arial" panose="020B0604020202020204" pitchFamily="34" charset="0"/>
                <a:cs typeface="Arial" panose="020B0604020202020204" pitchFamily="34" charset="0"/>
              </a:rPr>
            </a:br>
            <a:endParaRPr lang="ru-RU" sz="2400" dirty="0"/>
          </a:p>
        </p:txBody>
      </p:sp>
      <p:sp>
        <p:nvSpPr>
          <p:cNvPr id="3" name="Sisu kohatäide 2"/>
          <p:cNvSpPr>
            <a:spLocks noGrp="1"/>
          </p:cNvSpPr>
          <p:nvPr>
            <p:ph idx="1"/>
          </p:nvPr>
        </p:nvSpPr>
        <p:spPr>
          <a:xfrm>
            <a:off x="474133" y="1528354"/>
            <a:ext cx="8041217" cy="4648609"/>
          </a:xfrm>
        </p:spPr>
        <p:txBody>
          <a:bodyPr>
            <a:noAutofit/>
          </a:bodyPr>
          <a:lstStyle/>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Lg 1 Korteriomanik </a:t>
            </a:r>
            <a:r>
              <a:rPr lang="et-EE" sz="2400" dirty="0">
                <a:latin typeface="Arial" panose="020B0604020202020204" pitchFamily="34" charset="0"/>
                <a:cs typeface="Arial" panose="020B0604020202020204" pitchFamily="34" charset="0"/>
              </a:rPr>
              <a:t>on kohustatud teatama korteriühistule oma olemasolevate sidevahendite andmed, </a:t>
            </a:r>
            <a:r>
              <a:rPr lang="et-EE" sz="2400" dirty="0" smtClean="0">
                <a:latin typeface="Arial" panose="020B0604020202020204" pitchFamily="34" charset="0"/>
                <a:cs typeface="Arial" panose="020B0604020202020204" pitchFamily="34" charset="0"/>
              </a:rPr>
              <a:t>eelkõige telefoninumbri </a:t>
            </a:r>
            <a:r>
              <a:rPr lang="et-EE" sz="2400" dirty="0">
                <a:latin typeface="Arial" panose="020B0604020202020204" pitchFamily="34" charset="0"/>
                <a:cs typeface="Arial" panose="020B0604020202020204" pitchFamily="34" charset="0"/>
              </a:rPr>
              <a:t>või elektronposti aadressi.</a:t>
            </a:r>
            <a:br>
              <a:rPr lang="et-EE" sz="2400" dirty="0">
                <a:latin typeface="Arial" panose="020B0604020202020204" pitchFamily="34" charset="0"/>
                <a:cs typeface="Arial" panose="020B0604020202020204" pitchFamily="34" charset="0"/>
              </a:rPr>
            </a:b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Lg 2 Kui </a:t>
            </a:r>
            <a:r>
              <a:rPr lang="et-EE" sz="2400" dirty="0">
                <a:latin typeface="Arial" panose="020B0604020202020204" pitchFamily="34" charset="0"/>
                <a:cs typeface="Arial" panose="020B0604020202020204" pitchFamily="34" charset="0"/>
              </a:rPr>
              <a:t>korteriomaniku elu- või asukoht erineb korteriomandi asukohast, on korteriomanik </a:t>
            </a:r>
            <a:r>
              <a:rPr lang="et-EE" sz="2400" dirty="0" smtClean="0">
                <a:latin typeface="Arial" panose="020B0604020202020204" pitchFamily="34" charset="0"/>
                <a:cs typeface="Arial" panose="020B0604020202020204" pitchFamily="34" charset="0"/>
              </a:rPr>
              <a:t>kohustatud korteriühistule </a:t>
            </a:r>
            <a:r>
              <a:rPr lang="et-EE" sz="2400" dirty="0">
                <a:latin typeface="Arial" panose="020B0604020202020204" pitchFamily="34" charset="0"/>
                <a:cs typeface="Arial" panose="020B0604020202020204" pitchFamily="34" charset="0"/>
              </a:rPr>
              <a:t>teatama ka oma elu- või asukoha postiaadressi. </a:t>
            </a:r>
            <a:br>
              <a:rPr lang="et-EE" sz="2400" dirty="0">
                <a:latin typeface="Arial" panose="020B0604020202020204" pitchFamily="34" charset="0"/>
                <a:cs typeface="Arial" panose="020B0604020202020204" pitchFamily="34" charset="0"/>
              </a:rPr>
            </a:b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321386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31074" y="365127"/>
            <a:ext cx="7606615" cy="1032599"/>
          </a:xfrm>
        </p:spPr>
        <p:txBody>
          <a:bodyPr>
            <a:normAutofit/>
          </a:bodyPr>
          <a:lstStyle/>
          <a:p>
            <a:pPr marL="342900" indent="-342900">
              <a:buFont typeface="Wingdings" panose="05000000000000000000" pitchFamily="2" charset="2"/>
              <a:buChar char="v"/>
            </a:pPr>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 49 Järelevalve: revisjon või audit</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431074" y="1397726"/>
            <a:ext cx="8084276" cy="4846320"/>
          </a:xfrm>
        </p:spPr>
        <p:txBody>
          <a:bodyPr>
            <a:normAutofit/>
          </a:bodyPr>
          <a:lstStyle/>
          <a:p>
            <a:r>
              <a:rPr lang="et-EE" sz="2400" dirty="0" smtClean="0">
                <a:latin typeface="Arial" panose="020B0604020202020204" pitchFamily="34" charset="0"/>
                <a:cs typeface="Arial" panose="020B0604020202020204" pitchFamily="34" charset="0"/>
              </a:rPr>
              <a:t>Üldkoosolek </a:t>
            </a:r>
            <a:r>
              <a:rPr lang="et-EE" sz="2400" dirty="0">
                <a:latin typeface="Arial" panose="020B0604020202020204" pitchFamily="34" charset="0"/>
                <a:cs typeface="Arial" panose="020B0604020202020204" pitchFamily="34" charset="0"/>
              </a:rPr>
              <a:t>teostab järelevalvet teiste </a:t>
            </a:r>
            <a:r>
              <a:rPr lang="et-EE" sz="2400" dirty="0" smtClean="0">
                <a:latin typeface="Arial" panose="020B0604020202020204" pitchFamily="34" charset="0"/>
                <a:cs typeface="Arial" panose="020B0604020202020204" pitchFamily="34" charset="0"/>
              </a:rPr>
              <a:t>organite tegevuse </a:t>
            </a:r>
            <a:r>
              <a:rPr lang="et-EE" sz="2400" dirty="0">
                <a:latin typeface="Arial" panose="020B0604020202020204" pitchFamily="34" charset="0"/>
                <a:cs typeface="Arial" panose="020B0604020202020204" pitchFamily="34" charset="0"/>
              </a:rPr>
              <a:t>üle. Selle ülesande täitmiseks võib üldkoosolek määrata revisjoni või audiitorkontrolli. </a:t>
            </a:r>
            <a:endParaRPr lang="et-EE" sz="2400" dirty="0" smtClean="0">
              <a:latin typeface="Arial" panose="020B0604020202020204" pitchFamily="34" charset="0"/>
              <a:cs typeface="Arial" panose="020B0604020202020204" pitchFamily="34" charset="0"/>
            </a:endParaRPr>
          </a:p>
          <a:p>
            <a:r>
              <a:rPr lang="et-EE" sz="2400" dirty="0" smtClean="0">
                <a:latin typeface="Arial" panose="020B0604020202020204" pitchFamily="34" charset="0"/>
                <a:cs typeface="Arial" panose="020B0604020202020204" pitchFamily="34" charset="0"/>
              </a:rPr>
              <a:t>Revidendiks </a:t>
            </a:r>
            <a:r>
              <a:rPr lang="et-EE" sz="2400" dirty="0">
                <a:latin typeface="Arial" panose="020B0604020202020204" pitchFamily="34" charset="0"/>
                <a:cs typeface="Arial" panose="020B0604020202020204" pitchFamily="34" charset="0"/>
              </a:rPr>
              <a:t>või audiitoriks ei või </a:t>
            </a:r>
            <a:r>
              <a:rPr lang="et-EE" sz="2400" dirty="0" smtClean="0">
                <a:latin typeface="Arial" panose="020B0604020202020204" pitchFamily="34" charset="0"/>
                <a:cs typeface="Arial" panose="020B0604020202020204" pitchFamily="34" charset="0"/>
              </a:rPr>
              <a:t>olla mittetulundusühingu </a:t>
            </a:r>
            <a:r>
              <a:rPr lang="et-EE" sz="2400" dirty="0">
                <a:latin typeface="Arial" panose="020B0604020202020204" pitchFamily="34" charset="0"/>
                <a:cs typeface="Arial" panose="020B0604020202020204" pitchFamily="34" charset="0"/>
              </a:rPr>
              <a:t>juhatuse liige ega raamatupidaja</a:t>
            </a:r>
            <a:r>
              <a:rPr lang="et-EE" sz="2400" dirty="0" smtClean="0">
                <a:latin typeface="Arial" panose="020B0604020202020204" pitchFamily="34" charset="0"/>
                <a:cs typeface="Arial" panose="020B0604020202020204" pitchFamily="34" charset="0"/>
              </a:rPr>
              <a:t>.</a:t>
            </a:r>
          </a:p>
          <a:p>
            <a:r>
              <a:rPr lang="et-EE" sz="2400" dirty="0" smtClean="0">
                <a:latin typeface="Arial" panose="020B0604020202020204" pitchFamily="34" charset="0"/>
                <a:cs typeface="Arial" panose="020B0604020202020204" pitchFamily="34" charset="0"/>
              </a:rPr>
              <a:t>Juhatuse </a:t>
            </a:r>
            <a:r>
              <a:rPr lang="et-EE" sz="2400" dirty="0">
                <a:latin typeface="Arial" panose="020B0604020202020204" pitchFamily="34" charset="0"/>
                <a:cs typeface="Arial" panose="020B0604020202020204" pitchFamily="34" charset="0"/>
              </a:rPr>
              <a:t>ja muu organi liikmed peavad võimaldama revidendil või audiitoril tutvuda kõigi revisjoni või audiitorkontrolli läbiviimiseks vajalike dokumentidega ning andma vajalikku teavet. </a:t>
            </a:r>
          </a:p>
          <a:p>
            <a:r>
              <a:rPr lang="et-EE" sz="2400" dirty="0" smtClean="0">
                <a:latin typeface="Arial" panose="020B0604020202020204" pitchFamily="34" charset="0"/>
                <a:cs typeface="Arial" panose="020B0604020202020204" pitchFamily="34" charset="0"/>
              </a:rPr>
              <a:t>Revidendid </a:t>
            </a:r>
            <a:r>
              <a:rPr lang="et-EE" sz="2400" dirty="0">
                <a:latin typeface="Arial" panose="020B0604020202020204" pitchFamily="34" charset="0"/>
                <a:cs typeface="Arial" panose="020B0604020202020204" pitchFamily="34" charset="0"/>
              </a:rPr>
              <a:t>või audiitorid koostavad revisjoni või audiitorkontrolli tulemuste kohta aruande, mille </a:t>
            </a:r>
            <a:r>
              <a:rPr lang="et-EE" sz="2400" dirty="0" smtClean="0">
                <a:latin typeface="Arial" panose="020B0604020202020204" pitchFamily="34" charset="0"/>
                <a:cs typeface="Arial" panose="020B0604020202020204" pitchFamily="34" charset="0"/>
              </a:rPr>
              <a:t>esitavad üldkoosolekule </a:t>
            </a:r>
            <a:endParaRPr lang="ru-RU" sz="2400" dirty="0">
              <a:latin typeface="Arial" panose="020B0604020202020204" pitchFamily="34" charset="0"/>
              <a:cs typeface="Arial" panose="020B0604020202020204" pitchFamily="34" charset="0"/>
            </a:endParaRPr>
          </a:p>
          <a:p>
            <a:pPr>
              <a:buFont typeface="Wingdings" panose="05000000000000000000" pitchFamily="2" charset="2"/>
              <a:buChar char="v"/>
            </a:pP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06274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b="1" dirty="0" smtClean="0">
                <a:latin typeface="Arial" panose="020B0604020202020204" pitchFamily="34" charset="0"/>
                <a:cs typeface="Arial" panose="020B0604020202020204" pitchFamily="34" charset="0"/>
              </a:rPr>
              <a:t>Revisjoni läbiviimine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628650" y="1690689"/>
            <a:ext cx="7886700" cy="4665662"/>
          </a:xfrm>
        </p:spPr>
        <p:txBody>
          <a:bodyPr>
            <a:normAutofit/>
          </a:bodyPr>
          <a:lstStyle/>
          <a:p>
            <a:r>
              <a:rPr lang="et-EE" sz="2400" dirty="0" smtClean="0">
                <a:latin typeface="Arial" panose="020B0604020202020204" pitchFamily="34" charset="0"/>
                <a:cs typeface="Arial" panose="020B0604020202020204" pitchFamily="34" charset="0"/>
              </a:rPr>
              <a:t>Leping revisjoni läbiviimiseks (otsus)</a:t>
            </a:r>
          </a:p>
          <a:p>
            <a:r>
              <a:rPr lang="et-EE" sz="2400" dirty="0" smtClean="0">
                <a:latin typeface="Arial" panose="020B0604020202020204" pitchFamily="34" charset="0"/>
                <a:cs typeface="Arial" panose="020B0604020202020204" pitchFamily="34" charset="0"/>
              </a:rPr>
              <a:t>Revisjoniks vajalikud dokumendid:</a:t>
            </a:r>
          </a:p>
          <a:p>
            <a:pPr>
              <a:buFont typeface="Wingdings" panose="05000000000000000000" pitchFamily="2" charset="2"/>
              <a:buChar char="ü"/>
            </a:pPr>
            <a:r>
              <a:rPr lang="et-EE" sz="2400" dirty="0">
                <a:latin typeface="Arial" panose="020B0604020202020204" pitchFamily="34" charset="0"/>
                <a:cs typeface="Arial" panose="020B0604020202020204" pitchFamily="34" charset="0"/>
              </a:rPr>
              <a:t> </a:t>
            </a:r>
            <a:r>
              <a:rPr lang="et-EE" sz="2400" dirty="0" smtClean="0">
                <a:latin typeface="Arial" panose="020B0604020202020204" pitchFamily="34" charset="0"/>
                <a:cs typeface="Arial" panose="020B0604020202020204" pitchFamily="34" charset="0"/>
              </a:rPr>
              <a:t>  põhikiri</a:t>
            </a:r>
          </a:p>
          <a:p>
            <a:pPr>
              <a:buFont typeface="Wingdings" panose="05000000000000000000" pitchFamily="2" charset="2"/>
              <a:buChar char="ü"/>
            </a:pPr>
            <a:r>
              <a:rPr lang="et-EE" sz="2400" dirty="0">
                <a:latin typeface="Arial" panose="020B0604020202020204" pitchFamily="34" charset="0"/>
                <a:cs typeface="Arial" panose="020B0604020202020204" pitchFamily="34" charset="0"/>
              </a:rPr>
              <a:t> </a:t>
            </a:r>
            <a:r>
              <a:rPr lang="et-EE" sz="2400" dirty="0" smtClean="0">
                <a:latin typeface="Arial" panose="020B0604020202020204" pitchFamily="34" charset="0"/>
                <a:cs typeface="Arial" panose="020B0604020202020204" pitchFamily="34" charset="0"/>
              </a:rPr>
              <a:t>  üldkoosoleku ja juhatuse koosolekute protokollid,  </a:t>
            </a:r>
          </a:p>
          <a:p>
            <a:pPr>
              <a:buFont typeface="Wingdings" panose="05000000000000000000" pitchFamily="2" charset="2"/>
              <a:buChar char="ü"/>
            </a:pPr>
            <a:r>
              <a:rPr lang="et-EE" sz="2400" dirty="0">
                <a:latin typeface="Arial" panose="020B0604020202020204" pitchFamily="34" charset="0"/>
                <a:cs typeface="Arial" panose="020B0604020202020204" pitchFamily="34" charset="0"/>
              </a:rPr>
              <a:t> </a:t>
            </a:r>
            <a:r>
              <a:rPr lang="et-EE" sz="2400" dirty="0" smtClean="0">
                <a:latin typeface="Arial" panose="020B0604020202020204" pitchFamily="34" charset="0"/>
                <a:cs typeface="Arial" panose="020B0604020202020204" pitchFamily="34" charset="0"/>
              </a:rPr>
              <a:t>   üldkoosoleku poolt kinnitatud majanduskava</a:t>
            </a:r>
          </a:p>
          <a:p>
            <a:pPr>
              <a:buFont typeface="Wingdings" panose="05000000000000000000" pitchFamily="2" charset="2"/>
              <a:buChar char="ü"/>
            </a:pPr>
            <a:r>
              <a:rPr lang="et-EE" sz="2400" dirty="0">
                <a:latin typeface="Arial" panose="020B0604020202020204" pitchFamily="34" charset="0"/>
                <a:cs typeface="Arial" panose="020B0604020202020204" pitchFamily="34" charset="0"/>
              </a:rPr>
              <a:t> </a:t>
            </a:r>
            <a:r>
              <a:rPr lang="et-EE" sz="2400" dirty="0" smtClean="0">
                <a:latin typeface="Arial" panose="020B0604020202020204" pitchFamily="34" charset="0"/>
                <a:cs typeface="Arial" panose="020B0604020202020204" pitchFamily="34" charset="0"/>
              </a:rPr>
              <a:t>  lepingud </a:t>
            </a:r>
          </a:p>
          <a:p>
            <a:pPr>
              <a:buFont typeface="Wingdings" panose="05000000000000000000" pitchFamily="2" charset="2"/>
              <a:buChar char="ü"/>
            </a:pPr>
            <a:r>
              <a:rPr lang="et-EE" sz="2400" dirty="0" smtClean="0">
                <a:latin typeface="Arial" panose="020B0604020202020204" pitchFamily="34" charset="0"/>
                <a:cs typeface="Arial" panose="020B0604020202020204" pitchFamily="34" charset="0"/>
              </a:rPr>
              <a:t>pearaamat, kontode käibeandmik, õiendid</a:t>
            </a:r>
          </a:p>
          <a:p>
            <a:pPr>
              <a:buFont typeface="Wingdings" panose="05000000000000000000" pitchFamily="2" charset="2"/>
              <a:buChar char="ü"/>
            </a:pPr>
            <a:r>
              <a:rPr lang="et-EE" sz="2400" dirty="0" smtClean="0">
                <a:latin typeface="Arial" panose="020B0604020202020204" pitchFamily="34" charset="0"/>
                <a:cs typeface="Arial" panose="020B0604020202020204" pitchFamily="34" charset="0"/>
              </a:rPr>
              <a:t>raamatupidamise algdokumendid, kulude jaotamine korteriomanikele</a:t>
            </a:r>
            <a:endParaRPr lang="et-EE" sz="2400" dirty="0">
              <a:latin typeface="Arial" panose="020B0604020202020204" pitchFamily="34" charset="0"/>
              <a:cs typeface="Arial" panose="020B0604020202020204" pitchFamily="34" charset="0"/>
            </a:endParaRPr>
          </a:p>
          <a:p>
            <a:pPr marL="0" indent="0">
              <a:buNone/>
            </a:pPr>
            <a:r>
              <a:rPr lang="et-EE" sz="2400" i="1" dirty="0" smtClean="0">
                <a:solidFill>
                  <a:srgbClr val="002060"/>
                </a:solidFill>
                <a:latin typeface="Arial" panose="020B0604020202020204" pitchFamily="34" charset="0"/>
                <a:cs typeface="Arial" panose="020B0604020202020204" pitchFamily="34" charset="0"/>
              </a:rPr>
              <a:t>Juhend audiitorkogu lehel</a:t>
            </a:r>
            <a:endParaRPr lang="ru-RU" sz="2400" i="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75652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700" cy="1633491"/>
          </a:xfrm>
        </p:spPr>
        <p:txBody>
          <a:bodyPr>
            <a:normAutofit/>
          </a:bodyPr>
          <a:lstStyle/>
          <a:p>
            <a:endParaRPr lang="ru-RU" sz="2400"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p:txBody>
          <a:bodyPr>
            <a:normAutofit lnSpcReduction="10000"/>
          </a:bodyPr>
          <a:lstStyle/>
          <a:p>
            <a:endParaRPr lang="et-EE" dirty="0" smtClean="0"/>
          </a:p>
          <a:p>
            <a:pPr marL="0" indent="0">
              <a:buNone/>
            </a:pPr>
            <a:r>
              <a:rPr lang="et-EE" dirty="0" smtClean="0"/>
              <a:t>                         </a:t>
            </a:r>
          </a:p>
          <a:p>
            <a:pPr marL="0" indent="0">
              <a:buNone/>
            </a:pPr>
            <a:endParaRPr lang="et-EE" dirty="0"/>
          </a:p>
          <a:p>
            <a:pPr marL="0" indent="0">
              <a:buNone/>
            </a:pPr>
            <a:r>
              <a:rPr lang="et-EE" dirty="0" smtClean="0"/>
              <a:t>           </a:t>
            </a:r>
            <a:r>
              <a:rPr lang="et-EE" sz="2800" dirty="0" smtClean="0">
                <a:latin typeface="Arial" panose="020B0604020202020204" pitchFamily="34" charset="0"/>
                <a:cs typeface="Arial" panose="020B0604020202020204" pitchFamily="34" charset="0"/>
              </a:rPr>
              <a:t>Tänan kuulamast ja </a:t>
            </a:r>
            <a:r>
              <a:rPr lang="et-EE" sz="2800" dirty="0" err="1" smtClean="0">
                <a:latin typeface="Arial" panose="020B0604020202020204" pitchFamily="34" charset="0"/>
                <a:cs typeface="Arial" panose="020B0604020202020204" pitchFamily="34" charset="0"/>
              </a:rPr>
              <a:t>kaasamõtlemast</a:t>
            </a:r>
            <a:r>
              <a:rPr lang="et-EE" sz="2800" dirty="0" smtClean="0">
                <a:latin typeface="Arial" panose="020B0604020202020204" pitchFamily="34" charset="0"/>
                <a:cs typeface="Arial" panose="020B0604020202020204" pitchFamily="34" charset="0"/>
              </a:rPr>
              <a:t>!</a:t>
            </a:r>
          </a:p>
          <a:p>
            <a:endParaRPr lang="et-EE" sz="2800" dirty="0">
              <a:latin typeface="Arial" panose="020B0604020202020204" pitchFamily="34" charset="0"/>
              <a:cs typeface="Arial" panose="020B0604020202020204" pitchFamily="34" charset="0"/>
            </a:endParaRPr>
          </a:p>
          <a:p>
            <a:endParaRPr lang="et-EE" sz="2800" dirty="0" smtClean="0">
              <a:latin typeface="Arial" panose="020B0604020202020204" pitchFamily="34" charset="0"/>
              <a:cs typeface="Arial" panose="020B0604020202020204" pitchFamily="34" charset="0"/>
            </a:endParaRPr>
          </a:p>
          <a:p>
            <a:pPr marL="0" indent="0">
              <a:buNone/>
            </a:pPr>
            <a:r>
              <a:rPr lang="et-EE" sz="2800" dirty="0" smtClean="0">
                <a:latin typeface="Arial" panose="020B0604020202020204" pitchFamily="34" charset="0"/>
                <a:cs typeface="Arial" panose="020B0604020202020204" pitchFamily="34" charset="0"/>
              </a:rPr>
              <a:t>                                       </a:t>
            </a:r>
            <a:r>
              <a:rPr lang="et-EE" sz="2800" dirty="0" err="1" smtClean="0">
                <a:latin typeface="Arial" panose="020B0604020202020204" pitchFamily="34" charset="0"/>
                <a:cs typeface="Arial" panose="020B0604020202020204" pitchFamily="34" charset="0"/>
              </a:rPr>
              <a:t>Mariza</a:t>
            </a:r>
            <a:r>
              <a:rPr lang="et-EE" sz="2800" dirty="0" smtClean="0">
                <a:latin typeface="Arial" panose="020B0604020202020204" pitchFamily="34" charset="0"/>
                <a:cs typeface="Arial" panose="020B0604020202020204" pitchFamily="34" charset="0"/>
              </a:rPr>
              <a:t> </a:t>
            </a:r>
            <a:r>
              <a:rPr lang="et-EE" sz="2800" dirty="0" err="1" smtClean="0">
                <a:latin typeface="Arial" panose="020B0604020202020204" pitchFamily="34" charset="0"/>
                <a:cs typeface="Arial" panose="020B0604020202020204" pitchFamily="34" charset="0"/>
              </a:rPr>
              <a:t>Kaubisch</a:t>
            </a:r>
            <a:endParaRPr lang="et-EE" sz="2800" dirty="0" smtClean="0">
              <a:latin typeface="Arial" panose="020B0604020202020204" pitchFamily="34" charset="0"/>
              <a:cs typeface="Arial" panose="020B0604020202020204" pitchFamily="34" charset="0"/>
            </a:endParaRPr>
          </a:p>
          <a:p>
            <a:pPr marL="0" indent="0">
              <a:buNone/>
            </a:pPr>
            <a:r>
              <a:rPr lang="et-EE" sz="2800" dirty="0" smtClean="0">
                <a:latin typeface="Arial" panose="020B0604020202020204" pitchFamily="34" charset="0"/>
                <a:cs typeface="Arial" panose="020B0604020202020204" pitchFamily="34" charset="0"/>
              </a:rPr>
              <a:t>                                          Revisjon OÜ</a:t>
            </a:r>
          </a:p>
          <a:p>
            <a:pPr marL="0" indent="0">
              <a:buNone/>
            </a:pPr>
            <a:r>
              <a:rPr lang="et-EE" sz="2800" dirty="0" smtClean="0">
                <a:latin typeface="Arial" panose="020B0604020202020204" pitchFamily="34" charset="0"/>
                <a:cs typeface="Arial" panose="020B0604020202020204" pitchFamily="34" charset="0"/>
              </a:rPr>
              <a:t>                                            56 499 854</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5047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b="1" dirty="0" smtClean="0">
                <a:latin typeface="Arial" panose="020B0604020202020204" pitchFamily="34" charset="0"/>
                <a:cs typeface="Arial" panose="020B0604020202020204" pitchFamily="34" charset="0"/>
              </a:rPr>
              <a:t>Korteriühistu</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p:txBody>
          <a:bodyPr/>
          <a:lstStyle/>
          <a:p>
            <a:pPr>
              <a:buFont typeface="Wingdings" panose="05000000000000000000" pitchFamily="2" charset="2"/>
              <a:buChar char="§"/>
            </a:pPr>
            <a:endParaRPr lang="et-EE" sz="2400"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et-EE" sz="2400" dirty="0" smtClean="0">
                <a:latin typeface="Arial" panose="020B0604020202020204" pitchFamily="34" charset="0"/>
                <a:cs typeface="Arial" panose="020B0604020202020204" pitchFamily="34" charset="0"/>
              </a:rPr>
              <a:t>Korteriühistu </a:t>
            </a:r>
            <a:r>
              <a:rPr lang="et-EE" sz="2400" dirty="0">
                <a:latin typeface="Arial" panose="020B0604020202020204" pitchFamily="34" charset="0"/>
                <a:cs typeface="Arial" panose="020B0604020202020204" pitchFamily="34" charset="0"/>
              </a:rPr>
              <a:t>õigusvõime tekib korteriomandite registriosade avamisega ja lõpeb korteriomandite registriosade sulgemisega kinnistusraamatus.</a:t>
            </a:r>
          </a:p>
          <a:p>
            <a:pPr>
              <a:buFont typeface="Wingdings" panose="05000000000000000000" pitchFamily="2" charset="2"/>
              <a:buChar char="§"/>
            </a:pPr>
            <a:r>
              <a:rPr lang="et-EE" sz="2400" dirty="0">
                <a:latin typeface="Arial" panose="020B0604020202020204" pitchFamily="34" charset="0"/>
                <a:cs typeface="Arial" panose="020B0604020202020204" pitchFamily="34" charset="0"/>
              </a:rPr>
              <a:t>Korteriühistut ei saa ümber kujundada teist liiki juriidiliseks isikuks. </a:t>
            </a:r>
            <a:br>
              <a:rPr lang="et-EE" sz="2400" dirty="0">
                <a:latin typeface="Arial" panose="020B0604020202020204" pitchFamily="34" charset="0"/>
                <a:cs typeface="Arial" panose="020B0604020202020204" pitchFamily="34" charset="0"/>
              </a:rPr>
            </a:br>
            <a:endParaRPr lang="et-EE" sz="2400" dirty="0">
              <a:latin typeface="Arial" panose="020B0604020202020204" pitchFamily="34" charset="0"/>
              <a:cs typeface="Arial" panose="020B0604020202020204" pitchFamily="34" charset="0"/>
            </a:endParaRPr>
          </a:p>
          <a:p>
            <a:endParaRPr lang="ru-RU" dirty="0"/>
          </a:p>
        </p:txBody>
      </p:sp>
    </p:spTree>
    <p:extLst>
      <p:ext uri="{BB962C8B-B14F-4D97-AF65-F5344CB8AC3E}">
        <p14:creationId xmlns:p14="http://schemas.microsoft.com/office/powerpoint/2010/main" val="2391285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i kujundus">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i kujundus">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i kujundu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1409</TotalTime>
  <Words>2819</Words>
  <Application>Microsoft Office PowerPoint</Application>
  <PresentationFormat>Ekraaniseanss (4:3)</PresentationFormat>
  <Paragraphs>577</Paragraphs>
  <Slides>84</Slides>
  <Notes>0</Notes>
  <HiddenSlides>0</HiddenSlides>
  <MMClips>0</MMClips>
  <ScaleCrop>false</ScaleCrop>
  <HeadingPairs>
    <vt:vector size="6" baseType="variant">
      <vt:variant>
        <vt:lpstr>Kasutatud fondid</vt:lpstr>
      </vt:variant>
      <vt:variant>
        <vt:i4>5</vt:i4>
      </vt:variant>
      <vt:variant>
        <vt:lpstr>Kujundus</vt:lpstr>
      </vt:variant>
      <vt:variant>
        <vt:i4>1</vt:i4>
      </vt:variant>
      <vt:variant>
        <vt:lpstr>Slaidipealkirjad</vt:lpstr>
      </vt:variant>
      <vt:variant>
        <vt:i4>84</vt:i4>
      </vt:variant>
    </vt:vector>
  </HeadingPairs>
  <TitlesOfParts>
    <vt:vector size="90" baseType="lpstr">
      <vt:lpstr>Arial</vt:lpstr>
      <vt:lpstr>Calibri</vt:lpstr>
      <vt:lpstr>Calibri Light</vt:lpstr>
      <vt:lpstr>Courier New</vt:lpstr>
      <vt:lpstr>Wingdings</vt:lpstr>
      <vt:lpstr>Office Theme</vt:lpstr>
      <vt:lpstr>Korteriühistud pärast korteriomandi- ja korteriühistuseaduse kehtima hakkamist   </vt:lpstr>
      <vt:lpstr>Olulised seadused:</vt:lpstr>
      <vt:lpstr>Korteriomandi- ja korteriühistuseadus (KrtS)  jõustunud 01.01.2018</vt:lpstr>
      <vt:lpstr>KrtS § 1 Korteriomand </vt:lpstr>
      <vt:lpstr> KrtS § 1 Korteriomand (järg)</vt:lpstr>
      <vt:lpstr>KrtS § 15 lg 1,2 Korteriomand</vt:lpstr>
      <vt:lpstr>KrtS § 34  Korteriomandite valitsemine</vt:lpstr>
      <vt:lpstr>Korteriühistu kui mittetulundusühing</vt:lpstr>
      <vt:lpstr>Korteriühistu</vt:lpstr>
      <vt:lpstr>KrtS § 20 Korteriomanike üldkoosolek</vt:lpstr>
      <vt:lpstr>Korteriomanike üldkoosolek, juhatus</vt:lpstr>
      <vt:lpstr>KrtS § 20 Korteriomanike üldkoosolek</vt:lpstr>
      <vt:lpstr>KrtS § 20 Üldkoosolek</vt:lpstr>
      <vt:lpstr>KrtS  § 23 Uue üldkoosoleku kokkukutsumine </vt:lpstr>
      <vt:lpstr>KrtS § 21 Korteriomanike üldkoosolek</vt:lpstr>
      <vt:lpstr>KrtS § 36  Laen</vt:lpstr>
      <vt:lpstr>KrtS § 35 lg 1 Tavapärane valitsemine</vt:lpstr>
      <vt:lpstr> KrtS § 35 lg 2 Tavapärane valitsemine  </vt:lpstr>
      <vt:lpstr>Juhatus</vt:lpstr>
      <vt:lpstr> KrtS § 24 Juhatus</vt:lpstr>
      <vt:lpstr>Juhatus või valitseja  KrtS § 26 Valitseja</vt:lpstr>
      <vt:lpstr>KrtS § 20  teated liikmetele</vt:lpstr>
      <vt:lpstr>Korteriomanike üldkoosolek, juhatus </vt:lpstr>
      <vt:lpstr>KrtS § 17   Korteriühistu põhikiri </vt:lpstr>
      <vt:lpstr>KrtS § 17 Korteriühistu põhikiri</vt:lpstr>
      <vt:lpstr>KrtS § 40  Majandamiskulud</vt:lpstr>
      <vt:lpstr>KrtS § 41 Majanduskava</vt:lpstr>
      <vt:lpstr>KrtS § 41 Majanduskava</vt:lpstr>
      <vt:lpstr>KrtS § 41 Majanduskava</vt:lpstr>
      <vt:lpstr>KrtS  § 40 Kohustuste jaotus korteriomanike vahel</vt:lpstr>
      <vt:lpstr>KrtS § 40 (järg)</vt:lpstr>
      <vt:lpstr>Hea usu põhimõte</vt:lpstr>
      <vt:lpstr>KrtS § 48. Reservkapital</vt:lpstr>
      <vt:lpstr>KrtS § 48 Reservkapital</vt:lpstr>
      <vt:lpstr>KrtS § 44 Korteriühistu pandiõigus </vt:lpstr>
      <vt:lpstr>KrtS § 42  Viivised</vt:lpstr>
      <vt:lpstr>KrtS § 42  Viivised</vt:lpstr>
      <vt:lpstr>Majandusaasta aruanne</vt:lpstr>
      <vt:lpstr>Üldised nõuded raamatupidamise korraldamisele</vt:lpstr>
      <vt:lpstr>Üldised nõuded raamatupidamise korraldamisele</vt:lpstr>
      <vt:lpstr>Üldised nõuded raamatupidamise korraldamisele</vt:lpstr>
      <vt:lpstr>Üldised nõuded raamatupidamise korraldamisele</vt:lpstr>
      <vt:lpstr>Üldised nõuded raamatupidamise korraldamisele</vt:lpstr>
      <vt:lpstr>Raamatupidamise sise-eeskiri</vt:lpstr>
      <vt:lpstr>Raamatupidamise sise-eeskiri </vt:lpstr>
      <vt:lpstr>Raamatupidamise sise-eeskiri (järg)</vt:lpstr>
      <vt:lpstr>Algdokument</vt:lpstr>
      <vt:lpstr>Majandusaasta aruanne</vt:lpstr>
      <vt:lpstr>Majandusaasta aruanne </vt:lpstr>
      <vt:lpstr>Majandusaasta aruanne</vt:lpstr>
      <vt:lpstr>Majandusaasta aruanne</vt:lpstr>
      <vt:lpstr>Majandusaasta aruanne</vt:lpstr>
      <vt:lpstr>Majandusaasta aruanne</vt:lpstr>
      <vt:lpstr>Majandusaasta aruanne</vt:lpstr>
      <vt:lpstr>Majandusaasta aruanne</vt:lpstr>
      <vt:lpstr>Majandusaasta aruanne</vt:lpstr>
      <vt:lpstr>Majandusaasta aruanne</vt:lpstr>
      <vt:lpstr>Majandusaasta aruanne</vt:lpstr>
      <vt:lpstr>Tegevusaruanne</vt:lpstr>
      <vt:lpstr>Tegevusaruanne (järg)</vt:lpstr>
      <vt:lpstr> Raamatupidamise aastaaruanne </vt:lpstr>
      <vt:lpstr>Raamatupidamise aastaaruanne</vt:lpstr>
      <vt:lpstr>Raamatupidamise aastaaruanne- lisad</vt:lpstr>
      <vt:lpstr>Raamatupidamise aastaaruanne</vt:lpstr>
      <vt:lpstr>Raamatupidamise aastaaruanne- bilanss</vt:lpstr>
      <vt:lpstr>Raamatupidamise aastaaruanne- bilanss</vt:lpstr>
      <vt:lpstr>Raamatupidamise aastaaruanne- bilanss</vt:lpstr>
      <vt:lpstr>Raamatupidamise aastaaruanne- tulemiaruanne</vt:lpstr>
      <vt:lpstr>Raamatupidamise aastaaruanne -tulemiaruanne</vt:lpstr>
      <vt:lpstr>Raamatupidamise aastaaruanne- rahavoogude aruanne</vt:lpstr>
      <vt:lpstr>Raamatupidamise aastaaruanne- lisad</vt:lpstr>
      <vt:lpstr>Raamatupidamise aastaaruanne -lisad</vt:lpstr>
      <vt:lpstr>Raamatupidamise aastaaruanne- lisad  (järg)</vt:lpstr>
      <vt:lpstr>Raamatupidamise aastaaruanne – lisad (järg)</vt:lpstr>
      <vt:lpstr>Raamatupidamise aastaaruanne- lisad</vt:lpstr>
      <vt:lpstr>Raamatupidamise aastaaruanne- lisad</vt:lpstr>
      <vt:lpstr>Raamatupidamise aastaaruanne- lisad</vt:lpstr>
      <vt:lpstr>Majandusaasta aruanne </vt:lpstr>
      <vt:lpstr>Raamatupidamisdokumentide säilitamise kohustus</vt:lpstr>
      <vt:lpstr>KrtS § 45 Korteriomaniku õigus saada teavet </vt:lpstr>
      <vt:lpstr>KrtS § 46 Korteriomaniku kohustus anda teavet </vt:lpstr>
      <vt:lpstr>KrtS § 49 Järelevalve: revisjon või audit</vt:lpstr>
      <vt:lpstr>Revisjoni läbiviimine</vt:lpstr>
      <vt:lpstr>PowerPointi esitlus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Kasutaja</dc:creator>
  <cp:lastModifiedBy>Kasutaja</cp:lastModifiedBy>
  <cp:revision>821</cp:revision>
  <cp:lastPrinted>2019-02-03T09:34:34Z</cp:lastPrinted>
  <dcterms:created xsi:type="dcterms:W3CDTF">2017-11-21T07:43:29Z</dcterms:created>
  <dcterms:modified xsi:type="dcterms:W3CDTF">2019-12-20T11:24:41Z</dcterms:modified>
</cp:coreProperties>
</file>